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iki.mozilla.org/Cjku/git" TargetMode="External"/><Relationship Id="rId3" Type="http://schemas.openxmlformats.org/officeDocument/2006/relationships/hyperlink" Target="https://astahblog.com/2015/09/08/git-data-model/" TargetMode="Externa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kentnguyen.com/development/visualized-git-practices-for-team/" TargetMode="External"/><Relationship Id="rId3" Type="http://schemas.openxmlformats.org/officeDocument/2006/relationships/hyperlink" Target="https://www.atlassian.com/git/tutorials/merging-vs-rebasing" TargetMode="Externa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ackoverflow.com/questions/16666089/whats-the-difference-between-git-merge-and-git-rebase/16666418#16666418" TargetMode="Externa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ackoverflow.com/questions/16666089/whats-the-difference-between-git-merge-and-git-rebase/16666418#16666418" TargetMode="Externa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ruby-china.org/topics/15809" TargetMode="Externa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 name="Shape 51"/>
        <p:cNvGrpSpPr/>
        <p:nvPr/>
      </p:nvGrpSpPr>
      <p:grpSpPr>
        <a:xfrm>
          <a:off x="0" y="0"/>
          <a:ext cx="0" cy="0"/>
          <a:chOff x="0" y="0"/>
          <a:chExt cx="0" cy="0"/>
        </a:xfrm>
      </p:grpSpPr>
      <p:sp>
        <p:nvSpPr>
          <p:cNvPr id="52" name="Google Shape;52;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3" name="Google Shape;53;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为啥是-100% ？   因为SVN所有的命令都可以在git找到，但是，含义都不一样。很容易入坑。</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217e4341bc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217e4341bc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为什么当年你我用SVN的时候从来不需要关心这个？</a:t>
            </a:r>
            <a:endParaRPr/>
          </a:p>
          <a:p>
            <a:pPr indent="0" lvl="0" marL="0" rtl="0" algn="l">
              <a:spcBef>
                <a:spcPts val="0"/>
              </a:spcBef>
              <a:spcAft>
                <a:spcPts val="0"/>
              </a:spcAft>
              <a:buNone/>
            </a:pPr>
            <a:r>
              <a:t/>
            </a:r>
            <a:endParaRPr/>
          </a:p>
          <a:p>
            <a:pPr indent="0" lvl="0" marL="0" rtl="0" algn="l">
              <a:spcBef>
                <a:spcPts val="0"/>
              </a:spcBef>
              <a:spcAft>
                <a:spcPts val="0"/>
              </a:spcAft>
              <a:buNone/>
            </a:pPr>
            <a:r>
              <a:rPr lang="en" sz="2800" u="sng">
                <a:hlinkClick r:id="rId2"/>
              </a:rPr>
              <a:t>https://wiki.mozilla.org/Cjku/git</a:t>
            </a:r>
            <a:endParaRPr sz="2800"/>
          </a:p>
          <a:p>
            <a:pPr indent="0" lvl="0" marL="0" rtl="0" algn="l">
              <a:spcBef>
                <a:spcPts val="0"/>
              </a:spcBef>
              <a:spcAft>
                <a:spcPts val="0"/>
              </a:spcAft>
              <a:buNone/>
            </a:pPr>
            <a:r>
              <a:t/>
            </a:r>
            <a:endParaRPr sz="2800"/>
          </a:p>
          <a:p>
            <a:pPr indent="0" lvl="0" marL="0" rtl="0" algn="l">
              <a:spcBef>
                <a:spcPts val="0"/>
              </a:spcBef>
              <a:spcAft>
                <a:spcPts val="0"/>
              </a:spcAft>
              <a:buNone/>
            </a:pPr>
            <a:r>
              <a:rPr lang="en" sz="2800" u="sng">
                <a:solidFill>
                  <a:schemeClr val="hlink"/>
                </a:solidFill>
                <a:hlinkClick r:id="rId3"/>
              </a:rPr>
              <a:t>https://astahblog.com/2015/09/08/git-data-model/</a:t>
            </a:r>
            <a:endParaRPr sz="2800"/>
          </a:p>
          <a:p>
            <a:pPr indent="0" lvl="0" marL="0" rtl="0" algn="l">
              <a:spcBef>
                <a:spcPts val="0"/>
              </a:spcBef>
              <a:spcAft>
                <a:spcPts val="0"/>
              </a:spcAft>
              <a:buNone/>
            </a:pPr>
            <a:r>
              <a:t/>
            </a:r>
            <a:endParaRPr sz="2800"/>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1ecf02f1c4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1ecf02f1c4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t>
            </a:r>
            <a:r>
              <a:rPr lang="en"/>
              <a:t>vn vs git</a:t>
            </a:r>
            <a:endParaRPr/>
          </a:p>
          <a:p>
            <a:pPr indent="-317500" lvl="0" marL="457200" rtl="0" algn="l">
              <a:spcBef>
                <a:spcPts val="0"/>
              </a:spcBef>
              <a:spcAft>
                <a:spcPts val="0"/>
              </a:spcAft>
              <a:buSzPts val="1400"/>
              <a:buAutoNum type="arabicPeriod"/>
            </a:pPr>
            <a:r>
              <a:rPr lang="en"/>
              <a:t>Svn每个目录有.svn文件夹</a:t>
            </a:r>
            <a:endParaRPr/>
          </a:p>
          <a:p>
            <a:pPr indent="-317500" lvl="0" marL="457200" rtl="0" algn="l">
              <a:spcBef>
                <a:spcPts val="0"/>
              </a:spcBef>
              <a:spcAft>
                <a:spcPts val="0"/>
              </a:spcAft>
              <a:buSzPts val="1400"/>
              <a:buAutoNum type="arabicPeriod"/>
            </a:pPr>
            <a:r>
              <a:rPr lang="en"/>
              <a:t>这表明：svn是追踪一个一个文件，没有全局的概念</a:t>
            </a:r>
            <a:endParaRPr/>
          </a:p>
          <a:p>
            <a:pPr indent="-317500" lvl="0" marL="457200" rtl="0" algn="l">
              <a:spcBef>
                <a:spcPts val="0"/>
              </a:spcBef>
              <a:spcAft>
                <a:spcPts val="0"/>
              </a:spcAft>
              <a:buSzPts val="1400"/>
              <a:buAutoNum type="arabicPeriod"/>
            </a:pPr>
            <a:r>
              <a:rPr lang="en"/>
              <a:t>这意味着： svn不能追踪文件重命名目录的改变</a:t>
            </a:r>
            <a:endParaRPr/>
          </a:p>
          <a:p>
            <a:pPr indent="-317500" lvl="0" marL="457200" rtl="0" algn="l">
              <a:spcBef>
                <a:spcPts val="0"/>
              </a:spcBef>
              <a:spcAft>
                <a:spcPts val="0"/>
              </a:spcAft>
              <a:buSzPts val="1400"/>
              <a:buAutoNum type="arabicPeriod"/>
            </a:pPr>
            <a:r>
              <a:rPr lang="en"/>
              <a:t>举例：如果要删除版本库中的曾经被提交的包含有密码信息的文件该如何做？</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https://git-scm.com/book/en/v2/Git-Branching-Rebasing</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用好</a:t>
            </a:r>
            <a:r>
              <a:rPr lang="en"/>
              <a:t>checkout 和自动补全，branch命令只会在删除分支的时候用一次而已（-D 参数）</a:t>
            </a:r>
            <a:endParaRPr/>
          </a:p>
          <a:p>
            <a:pPr indent="0" lvl="0" marL="0" rtl="0" algn="l">
              <a:spcBef>
                <a:spcPts val="0"/>
              </a:spcBef>
              <a:spcAft>
                <a:spcPts val="0"/>
              </a:spcAft>
              <a:buNone/>
            </a:pPr>
            <a:r>
              <a:rPr lang="en"/>
              <a:t>filter branch  回车 push -f  回车：</a:t>
            </a:r>
            <a:endParaRPr/>
          </a:p>
          <a:p>
            <a:pPr indent="0" lvl="0" marL="0" rtl="0" algn="l">
              <a:spcBef>
                <a:spcPts val="0"/>
              </a:spcBef>
              <a:spcAft>
                <a:spcPts val="0"/>
              </a:spcAft>
              <a:buNone/>
            </a:pPr>
            <a:r>
              <a:rPr lang="en"/>
              <a:t>容易出错，一旦出错 挂所有代码</a:t>
            </a:r>
            <a:endParaRPr/>
          </a:p>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217e4341bc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217e4341bc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提交记录很重要，不能乱来。</a:t>
            </a:r>
            <a:endParaRPr/>
          </a:p>
          <a:p>
            <a:pPr indent="0" lvl="0" marL="0" rtl="0" algn="l">
              <a:spcBef>
                <a:spcPts val="0"/>
              </a:spcBef>
              <a:spcAft>
                <a:spcPts val="0"/>
              </a:spcAft>
              <a:buNone/>
            </a:pPr>
            <a:r>
              <a:rPr lang="en"/>
              <a:t>Merge造成的钻石历史，不好追踪历史。</a:t>
            </a:r>
            <a:endParaRPr/>
          </a:p>
          <a:p>
            <a:pPr indent="0" lvl="0" marL="0" rtl="0" algn="l">
              <a:spcBef>
                <a:spcPts val="0"/>
              </a:spcBef>
              <a:spcAft>
                <a:spcPts val="0"/>
              </a:spcAft>
              <a:buNone/>
            </a:pPr>
            <a:r>
              <a:rPr lang="en"/>
              <a:t>实在不行，可以考虑 git revert</a:t>
            </a:r>
            <a:endParaRPr/>
          </a:p>
          <a:p>
            <a:pPr indent="0" lvl="0" marL="0" rtl="0" algn="l">
              <a:spcBef>
                <a:spcPts val="0"/>
              </a:spcBef>
              <a:spcAft>
                <a:spcPts val="0"/>
              </a:spcAft>
              <a:buNone/>
            </a:pPr>
            <a:r>
              <a:t/>
            </a:r>
            <a:endParaRPr sz="1200"/>
          </a:p>
          <a:p>
            <a:pPr indent="0" lvl="0" marL="0" rtl="0" algn="l">
              <a:spcBef>
                <a:spcPts val="0"/>
              </a:spcBef>
              <a:spcAft>
                <a:spcPts val="0"/>
              </a:spcAft>
              <a:buNone/>
            </a:pPr>
            <a:r>
              <a:rPr lang="en" sz="1200" u="sng">
                <a:solidFill>
                  <a:schemeClr val="hlink"/>
                </a:solidFill>
                <a:hlinkClick r:id="rId2"/>
              </a:rPr>
              <a:t>http://kentnguyen.com/development/visualized-git-practices-for-team/</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 sz="1200" u="sng">
                <a:solidFill>
                  <a:schemeClr val="hlink"/>
                </a:solidFill>
                <a:hlinkClick r:id="rId3"/>
              </a:rPr>
              <a:t>https://www.atlassian.com/git/tutorials/merging-vs-rebasing</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t/>
            </a:r>
            <a:endParaRPr sz="1200"/>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217e4341bc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217e4341bc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http://stackoverflow.com/questions/16666089/whats-the-difference-between-git-merge-and-git-rebase/16666418#16666418</a:t>
            </a:r>
            <a:endParaRPr/>
          </a:p>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217e4341bc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217e4341bc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http://stackoverflow.com/questions/16666089/whats-the-difference-between-git-merge-and-git-rebase/16666418#16666418</a:t>
            </a:r>
            <a:endParaRPr/>
          </a:p>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217e4341bc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217e4341bc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merge / rebase --</a:t>
            </a:r>
            <a:endParaRPr/>
          </a:p>
          <a:p>
            <a:pPr indent="0" lvl="0" marL="0" rtl="0" algn="l">
              <a:spcBef>
                <a:spcPts val="0"/>
              </a:spcBef>
              <a:spcAft>
                <a:spcPts val="0"/>
              </a:spcAft>
              <a:buNone/>
            </a:pPr>
            <a:r>
              <a:rPr lang="en"/>
              <a:t>四个区 指针 staging 提交区  git gui </a:t>
            </a:r>
            <a:endParaRPr/>
          </a:p>
          <a:p>
            <a:pPr indent="0" lvl="0" marL="0" rtl="0" algn="l">
              <a:spcBef>
                <a:spcPts val="0"/>
              </a:spcBef>
              <a:spcAft>
                <a:spcPts val="0"/>
              </a:spcAft>
              <a:buNone/>
            </a:pPr>
            <a:r>
              <a:rPr lang="en"/>
              <a:t>svn -- git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https://git-scm.com/book/en/v2/Git-Branching-Rebasing</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用好checkout 和自动补全，branch命令只会在删除分支的时候用一次而已（-D 参数）</a:t>
            </a:r>
            <a:endParaRPr/>
          </a:p>
          <a:p>
            <a:pPr indent="0" lvl="0" marL="0" rtl="0" algn="l">
              <a:spcBef>
                <a:spcPts val="0"/>
              </a:spcBef>
              <a:spcAft>
                <a:spcPts val="0"/>
              </a:spcAft>
              <a:buNone/>
            </a:pPr>
            <a:r>
              <a:rPr lang="en"/>
              <a:t>filter branch  回车 push -f  回车：</a:t>
            </a:r>
            <a:endParaRPr/>
          </a:p>
          <a:p>
            <a:pPr indent="0" lvl="0" marL="0" rtl="0" algn="l">
              <a:spcBef>
                <a:spcPts val="0"/>
              </a:spcBef>
              <a:spcAft>
                <a:spcPts val="0"/>
              </a:spcAft>
              <a:buNone/>
            </a:pPr>
            <a:r>
              <a:rPr lang="en"/>
              <a:t>容易出错，一旦出错 挂所有代码</a:t>
            </a:r>
            <a:endParaRPr/>
          </a:p>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217e4341bc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217e4341bc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217e4341bc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217e4341bc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merge / rebase --</a:t>
            </a:r>
            <a:endParaRPr/>
          </a:p>
          <a:p>
            <a:pPr indent="0" lvl="0" marL="0" rtl="0" algn="l">
              <a:spcBef>
                <a:spcPts val="0"/>
              </a:spcBef>
              <a:spcAft>
                <a:spcPts val="0"/>
              </a:spcAft>
              <a:buNone/>
            </a:pPr>
            <a:r>
              <a:rPr lang="en"/>
              <a:t>四个区 指针 staging 提交区  git gui </a:t>
            </a:r>
            <a:endParaRPr/>
          </a:p>
          <a:p>
            <a:pPr indent="0" lvl="0" marL="0" rtl="0" algn="l">
              <a:spcBef>
                <a:spcPts val="0"/>
              </a:spcBef>
              <a:spcAft>
                <a:spcPts val="0"/>
              </a:spcAft>
              <a:buNone/>
            </a:pPr>
            <a:r>
              <a:rPr lang="en"/>
              <a:t>svn -- git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https://git-scm.com/book/en/v2/Git-Branching-Rebasing</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用好checkout 和自动补全，branch命令只会在删除分支的时候用一次而已（-D 参数）</a:t>
            </a:r>
            <a:endParaRPr/>
          </a:p>
          <a:p>
            <a:pPr indent="0" lvl="0" marL="0" rtl="0" algn="l">
              <a:spcBef>
                <a:spcPts val="0"/>
              </a:spcBef>
              <a:spcAft>
                <a:spcPts val="0"/>
              </a:spcAft>
              <a:buNone/>
            </a:pPr>
            <a:r>
              <a:rPr lang="en"/>
              <a:t>filter branch  回车 push -f  回车：</a:t>
            </a:r>
            <a:endParaRPr/>
          </a:p>
          <a:p>
            <a:pPr indent="0" lvl="0" marL="0" rtl="0" algn="l">
              <a:spcBef>
                <a:spcPts val="0"/>
              </a:spcBef>
              <a:spcAft>
                <a:spcPts val="0"/>
              </a:spcAft>
              <a:buNone/>
            </a:pPr>
            <a:r>
              <a:rPr lang="en"/>
              <a:t>容易出错，一旦出错 挂所有代码</a:t>
            </a:r>
            <a:endParaRPr/>
          </a:p>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217e4341bc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217e4341bc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--mixed </a:t>
            </a:r>
            <a:r>
              <a:rPr lang="en"/>
              <a:t>需要重新add 才会被commit 提交</a:t>
            </a:r>
            <a:endParaRPr/>
          </a:p>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1ece950bb1_0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1ece950bb1_0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g2162c5aaca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2162c5aaca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22960046f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22960046f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rPr lang="en" sz="1800" u="sng">
                <a:solidFill>
                  <a:schemeClr val="hlink"/>
                </a:solidFill>
                <a:hlinkClick r:id="rId2"/>
              </a:rPr>
              <a:t>https://ruby-china.org/topics/15809</a:t>
            </a:r>
            <a:endParaRPr sz="1800">
              <a:solidFill>
                <a:srgbClr val="ADADAD"/>
              </a:solidFill>
            </a:endParaRPr>
          </a:p>
          <a:p>
            <a:pPr indent="0" lvl="0" marL="457200" rtl="0" algn="l">
              <a:spcBef>
                <a:spcPts val="0"/>
              </a:spcBef>
              <a:spcAft>
                <a:spcPts val="0"/>
              </a:spcAft>
              <a:buNone/>
            </a:pPr>
            <a:r>
              <a:t/>
            </a:r>
            <a:endParaRPr sz="1800">
              <a:solidFill>
                <a:srgbClr val="ADADAD"/>
              </a:solidFil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1ece950bb1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1ece950bb1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聊一聊</a:t>
            </a:r>
            <a:endParaRPr/>
          </a:p>
          <a:p>
            <a:pPr indent="0" lvl="0" marL="0" rtl="0" algn="l">
              <a:spcBef>
                <a:spcPts val="0"/>
              </a:spcBef>
              <a:spcAft>
                <a:spcPts val="0"/>
              </a:spcAft>
              <a:buNone/>
            </a:pPr>
            <a:r>
              <a:rPr lang="en"/>
              <a:t>Gitlab  github bitbucket</a:t>
            </a:r>
            <a:endParaRPr/>
          </a:p>
          <a:p>
            <a:pPr indent="0" lvl="0" marL="457200" rtl="0" algn="l">
              <a:spcBef>
                <a:spcPts val="0"/>
              </a:spcBef>
              <a:spcAft>
                <a:spcPts val="0"/>
              </a:spcAft>
              <a:buNone/>
            </a:pPr>
            <a:r>
              <a:rPr lang="en"/>
              <a:t>Pull Request</a:t>
            </a:r>
            <a:endParaRPr/>
          </a:p>
          <a:p>
            <a:pPr indent="0" lvl="0" marL="457200" rtl="0" algn="l">
              <a:spcBef>
                <a:spcPts val="0"/>
              </a:spcBef>
              <a:spcAft>
                <a:spcPts val="0"/>
              </a:spcAft>
              <a:buNone/>
            </a:pPr>
            <a:r>
              <a:rPr lang="en"/>
              <a:t>Merge Request</a:t>
            </a:r>
            <a:endParaRPr/>
          </a:p>
          <a:p>
            <a:pPr indent="0" lvl="0" marL="457200" rtl="0" algn="l">
              <a:spcBef>
                <a:spcPts val="0"/>
              </a:spcBef>
              <a:spcAft>
                <a:spcPts val="0"/>
              </a:spcAft>
              <a:buNone/>
            </a:pPr>
            <a:r>
              <a:rPr lang="en"/>
              <a:t>      Protected </a:t>
            </a:r>
            <a:endParaRPr/>
          </a:p>
          <a:p>
            <a:pPr indent="0" lvl="0" marL="457200" rtl="0" algn="l">
              <a:spcBef>
                <a:spcPts val="0"/>
              </a:spcBef>
              <a:spcAft>
                <a:spcPts val="0"/>
              </a:spcAft>
              <a:buNone/>
            </a:pPr>
            <a:r>
              <a:rPr lang="en"/>
              <a:t>          Role </a:t>
            </a:r>
            <a:endParaRPr/>
          </a:p>
          <a:p>
            <a:pPr indent="0" lvl="0" marL="45720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217e4341bc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217e4341bc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1ece950bb1_0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1ece950bb1_0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1ece950bb1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1ece950bb1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创建客户端是  git init</a:t>
            </a:r>
            <a:endParaRPr/>
          </a:p>
          <a:p>
            <a:pPr indent="0" lvl="0" marL="0" rtl="0" algn="l">
              <a:spcBef>
                <a:spcPts val="0"/>
              </a:spcBef>
              <a:spcAft>
                <a:spcPts val="0"/>
              </a:spcAft>
              <a:buNone/>
            </a:pPr>
            <a:r>
              <a:rPr lang="en"/>
              <a:t>创建服务端是  git init --bare</a:t>
            </a:r>
            <a:endParaRPr/>
          </a:p>
          <a:p>
            <a:pPr indent="0" lvl="0" marL="0" rtl="0" algn="l">
              <a:spcBef>
                <a:spcPts val="0"/>
              </a:spcBef>
              <a:spcAft>
                <a:spcPts val="0"/>
              </a:spcAft>
              <a:buNone/>
            </a:pPr>
            <a:r>
              <a:rPr lang="en"/>
              <a:t>聊一聊 Pull Request （如果反馈不错的话）</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1ecf02f1c4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1ecf02f1c4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
            </a:r>
            <a:r>
              <a:rPr lang="en"/>
              <a:t>etached的时候 不能merge不能commit，怕不怕？ 哈哈哈哈</a:t>
            </a:r>
            <a:endParaRPr/>
          </a:p>
          <a:p>
            <a:pPr indent="0" lvl="0" marL="0" rtl="0" algn="l">
              <a:spcBef>
                <a:spcPts val="0"/>
              </a:spcBef>
              <a:spcAft>
                <a:spcPts val="0"/>
              </a:spcAft>
              <a:buNone/>
            </a:pPr>
            <a:r>
              <a:rPr lang="en"/>
              <a:t>你</a:t>
            </a:r>
            <a:r>
              <a:rPr lang="en"/>
              <a:t>知道么，所有的指针可以取名字。所有的hash（如果有做指针的潜力）也可以取名字</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217e4341bc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217e4341bc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其实也不是一定删不了，可以 filter-branch</a:t>
            </a:r>
            <a:endParaRPr/>
          </a:p>
          <a:p>
            <a:pPr indent="0" lvl="0" marL="0" rtl="0" algn="l">
              <a:spcBef>
                <a:spcPts val="0"/>
              </a:spcBef>
              <a:spcAft>
                <a:spcPts val="0"/>
              </a:spcAft>
              <a:buNone/>
            </a:pPr>
            <a:r>
              <a:rPr lang="en"/>
              <a:t>改变历史就是改变未来，所以需要 push -f</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1ecf02f1c4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1ecf02f1c4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1ecf02f1c4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1ecf02f1c4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为什么有的时候 需要 push -f</a:t>
            </a:r>
            <a:endParaRPr/>
          </a:p>
          <a:p>
            <a:pPr indent="0" lvl="0" marL="0" rtl="0" algn="l">
              <a:spcBef>
                <a:spcPts val="0"/>
              </a:spcBef>
              <a:spcAft>
                <a:spcPts val="0"/>
              </a:spcAft>
              <a:buNone/>
            </a:pPr>
            <a:r>
              <a:rPr lang="en"/>
              <a:t>远程的历史和你本地不一样了。改变历史就是改变未来，所以需要 push -f</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2162c5aaca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2162c5aaca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0" name="Shape 10"/>
        <p:cNvGrpSpPr/>
        <p:nvPr/>
      </p:nvGrpSpPr>
      <p:grpSpPr>
        <a:xfrm>
          <a:off x="0" y="0"/>
          <a:ext cx="0" cy="0"/>
          <a:chOff x="0" y="0"/>
          <a:chExt cx="0" cy="0"/>
        </a:xfrm>
      </p:grpSpPr>
      <p:sp>
        <p:nvSpPr>
          <p:cNvPr id="11" name="Google Shape;11;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2" name="Google Shape;12;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5" name="Shape 45"/>
        <p:cNvGrpSpPr/>
        <p:nvPr/>
      </p:nvGrpSpPr>
      <p:grpSpPr>
        <a:xfrm>
          <a:off x="0" y="0"/>
          <a:ext cx="0" cy="0"/>
          <a:chOff x="0" y="0"/>
          <a:chExt cx="0" cy="0"/>
        </a:xfrm>
      </p:grpSpPr>
      <p:sp>
        <p:nvSpPr>
          <p:cNvPr id="46" name="Google Shape;46;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7" name="Google Shape;47;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8" name="Google Shape;48;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 name="Shape 49"/>
        <p:cNvGrpSpPr/>
        <p:nvPr/>
      </p:nvGrpSpPr>
      <p:grpSpPr>
        <a:xfrm>
          <a:off x="0" y="0"/>
          <a:ext cx="0" cy="0"/>
          <a:chOff x="0" y="0"/>
          <a:chExt cx="0" cy="0"/>
        </a:xfrm>
      </p:grpSpPr>
      <p:sp>
        <p:nvSpPr>
          <p:cNvPr id="50" name="Google Shape;50;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 name="Shape 14"/>
        <p:cNvGrpSpPr/>
        <p:nvPr/>
      </p:nvGrpSpPr>
      <p:grpSpPr>
        <a:xfrm>
          <a:off x="0" y="0"/>
          <a:ext cx="0" cy="0"/>
          <a:chOff x="0" y="0"/>
          <a:chExt cx="0" cy="0"/>
        </a:xfrm>
      </p:grpSpPr>
      <p:sp>
        <p:nvSpPr>
          <p:cNvPr id="15" name="Google Shape;15;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6" name="Google Shape;16;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 name="Shape 17"/>
        <p:cNvGrpSpPr/>
        <p:nvPr/>
      </p:nvGrpSpPr>
      <p:grpSpPr>
        <a:xfrm>
          <a:off x="0" y="0"/>
          <a:ext cx="0" cy="0"/>
          <a:chOff x="0" y="0"/>
          <a:chExt cx="0" cy="0"/>
        </a:xfrm>
      </p:grpSpPr>
      <p:sp>
        <p:nvSpPr>
          <p:cNvPr id="18" name="Google Shape;18;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9" name="Google Shape;19;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0" name="Google Shape;20;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1" name="Shape 21"/>
        <p:cNvGrpSpPr/>
        <p:nvPr/>
      </p:nvGrpSpPr>
      <p:grpSpPr>
        <a:xfrm>
          <a:off x="0" y="0"/>
          <a:ext cx="0" cy="0"/>
          <a:chOff x="0" y="0"/>
          <a:chExt cx="0" cy="0"/>
        </a:xfrm>
      </p:grpSpPr>
      <p:sp>
        <p:nvSpPr>
          <p:cNvPr id="22" name="Google Shape;22;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3" name="Google Shape;23;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5" name="Google Shape;2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6" name="Shape 26"/>
        <p:cNvGrpSpPr/>
        <p:nvPr/>
      </p:nvGrpSpPr>
      <p:grpSpPr>
        <a:xfrm>
          <a:off x="0" y="0"/>
          <a:ext cx="0" cy="0"/>
          <a:chOff x="0" y="0"/>
          <a:chExt cx="0" cy="0"/>
        </a:xfrm>
      </p:grpSpPr>
      <p:sp>
        <p:nvSpPr>
          <p:cNvPr id="27" name="Google Shape;27;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8" name="Google Shape;28;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9" name="Shape 29"/>
        <p:cNvGrpSpPr/>
        <p:nvPr/>
      </p:nvGrpSpPr>
      <p:grpSpPr>
        <a:xfrm>
          <a:off x="0" y="0"/>
          <a:ext cx="0" cy="0"/>
          <a:chOff x="0" y="0"/>
          <a:chExt cx="0" cy="0"/>
        </a:xfrm>
      </p:grpSpPr>
      <p:sp>
        <p:nvSpPr>
          <p:cNvPr id="30" name="Google Shape;30;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1" name="Google Shape;31;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2" name="Google Shape;32;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3" name="Shape 33"/>
        <p:cNvGrpSpPr/>
        <p:nvPr/>
      </p:nvGrpSpPr>
      <p:grpSpPr>
        <a:xfrm>
          <a:off x="0" y="0"/>
          <a:ext cx="0" cy="0"/>
          <a:chOff x="0" y="0"/>
          <a:chExt cx="0" cy="0"/>
        </a:xfrm>
      </p:grpSpPr>
      <p:sp>
        <p:nvSpPr>
          <p:cNvPr id="34" name="Google Shape;34;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5" name="Google Shape;35;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6" name="Shape 36"/>
        <p:cNvGrpSpPr/>
        <p:nvPr/>
      </p:nvGrpSpPr>
      <p:grpSpPr>
        <a:xfrm>
          <a:off x="0" y="0"/>
          <a:ext cx="0" cy="0"/>
          <a:chOff x="0" y="0"/>
          <a:chExt cx="0" cy="0"/>
        </a:xfrm>
      </p:grpSpPr>
      <p:sp>
        <p:nvSpPr>
          <p:cNvPr id="37" name="Google Shape;37;p9"/>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9" name="Google Shape;39;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0" name="Google Shape;40;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dk1"/>
              </a:buClr>
              <a:buSzPts val="1800"/>
              <a:buChar char="●"/>
              <a:defRPr>
                <a:solidFill>
                  <a:schemeClr val="dk1"/>
                </a:solidFill>
              </a:defRPr>
            </a:lvl1pPr>
            <a:lvl2pPr indent="-317500" lvl="1" marL="914400">
              <a:spcBef>
                <a:spcPts val="1600"/>
              </a:spcBef>
              <a:spcAft>
                <a:spcPts val="0"/>
              </a:spcAft>
              <a:buClr>
                <a:schemeClr val="dk1"/>
              </a:buClr>
              <a:buSzPts val="1400"/>
              <a:buChar char="○"/>
              <a:defRPr>
                <a:solidFill>
                  <a:schemeClr val="dk1"/>
                </a:solidFill>
              </a:defRPr>
            </a:lvl2pPr>
            <a:lvl3pPr indent="-317500" lvl="2" marL="1371600">
              <a:spcBef>
                <a:spcPts val="1600"/>
              </a:spcBef>
              <a:spcAft>
                <a:spcPts val="0"/>
              </a:spcAft>
              <a:buClr>
                <a:schemeClr val="dk1"/>
              </a:buClr>
              <a:buSzPts val="1400"/>
              <a:buChar char="■"/>
              <a:defRPr>
                <a:solidFill>
                  <a:schemeClr val="dk1"/>
                </a:solidFill>
              </a:defRPr>
            </a:lvl3pPr>
            <a:lvl4pPr indent="-317500" lvl="3" marL="1828800">
              <a:spcBef>
                <a:spcPts val="1600"/>
              </a:spcBef>
              <a:spcAft>
                <a:spcPts val="0"/>
              </a:spcAft>
              <a:buClr>
                <a:schemeClr val="dk1"/>
              </a:buClr>
              <a:buSzPts val="1400"/>
              <a:buChar char="●"/>
              <a:defRPr>
                <a:solidFill>
                  <a:schemeClr val="dk1"/>
                </a:solidFill>
              </a:defRPr>
            </a:lvl4pPr>
            <a:lvl5pPr indent="-317500" lvl="4" marL="2286000">
              <a:spcBef>
                <a:spcPts val="1600"/>
              </a:spcBef>
              <a:spcAft>
                <a:spcPts val="0"/>
              </a:spcAft>
              <a:buClr>
                <a:schemeClr val="dk1"/>
              </a:buClr>
              <a:buSzPts val="1400"/>
              <a:buChar char="○"/>
              <a:defRPr>
                <a:solidFill>
                  <a:schemeClr val="dk1"/>
                </a:solidFill>
              </a:defRPr>
            </a:lvl5pPr>
            <a:lvl6pPr indent="-317500" lvl="5" marL="2743200">
              <a:spcBef>
                <a:spcPts val="1600"/>
              </a:spcBef>
              <a:spcAft>
                <a:spcPts val="0"/>
              </a:spcAft>
              <a:buClr>
                <a:schemeClr val="dk1"/>
              </a:buClr>
              <a:buSzPts val="1400"/>
              <a:buChar char="■"/>
              <a:defRPr>
                <a:solidFill>
                  <a:schemeClr val="dk1"/>
                </a:solidFill>
              </a:defRPr>
            </a:lvl6pPr>
            <a:lvl7pPr indent="-317500" lvl="6" marL="3200400">
              <a:spcBef>
                <a:spcPts val="1600"/>
              </a:spcBef>
              <a:spcAft>
                <a:spcPts val="0"/>
              </a:spcAft>
              <a:buClr>
                <a:schemeClr val="dk1"/>
              </a:buClr>
              <a:buSzPts val="1400"/>
              <a:buChar char="●"/>
              <a:defRPr>
                <a:solidFill>
                  <a:schemeClr val="dk1"/>
                </a:solidFill>
              </a:defRPr>
            </a:lvl7pPr>
            <a:lvl8pPr indent="-317500" lvl="7" marL="3657600">
              <a:spcBef>
                <a:spcPts val="1600"/>
              </a:spcBef>
              <a:spcAft>
                <a:spcPts val="0"/>
              </a:spcAft>
              <a:buClr>
                <a:schemeClr val="dk1"/>
              </a:buClr>
              <a:buSzPts val="1400"/>
              <a:buChar char="○"/>
              <a:defRPr>
                <a:solidFill>
                  <a:schemeClr val="dk1"/>
                </a:solidFill>
              </a:defRPr>
            </a:lvl8pPr>
            <a:lvl9pPr indent="-317500" lvl="8" marL="4114800">
              <a:spcBef>
                <a:spcPts val="1600"/>
              </a:spcBef>
              <a:spcAft>
                <a:spcPts val="1600"/>
              </a:spcAft>
              <a:buClr>
                <a:schemeClr val="dk1"/>
              </a:buClr>
              <a:buSzPts val="1400"/>
              <a:buChar char="■"/>
              <a:defRPr>
                <a:solidFill>
                  <a:schemeClr val="dk1"/>
                </a:solidFill>
              </a:defRPr>
            </a:lvl9pPr>
          </a:lstStyle>
          <a:p/>
        </p:txBody>
      </p:sp>
      <p:sp>
        <p:nvSpPr>
          <p:cNvPr id="41" name="Google Shape;41;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2" name="Shape 42"/>
        <p:cNvGrpSpPr/>
        <p:nvPr/>
      </p:nvGrpSpPr>
      <p:grpSpPr>
        <a:xfrm>
          <a:off x="0" y="0"/>
          <a:ext cx="0" cy="0"/>
          <a:chOff x="0" y="0"/>
          <a:chExt cx="0" cy="0"/>
        </a:xfrm>
      </p:grpSpPr>
      <p:sp>
        <p:nvSpPr>
          <p:cNvPr id="43" name="Google Shape;43;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4" name="Google Shape;4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dark-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lt2"/>
              </a:buClr>
              <a:buSzPts val="1800"/>
              <a:buChar char="●"/>
              <a:defRPr sz="1800">
                <a:solidFill>
                  <a:schemeClr val="lt2"/>
                </a:solidFill>
              </a:defRPr>
            </a:lvl1pPr>
            <a:lvl2pPr indent="-317500" lvl="1" marL="914400">
              <a:lnSpc>
                <a:spcPct val="115000"/>
              </a:lnSpc>
              <a:spcBef>
                <a:spcPts val="1600"/>
              </a:spcBef>
              <a:spcAft>
                <a:spcPts val="0"/>
              </a:spcAft>
              <a:buClr>
                <a:schemeClr val="lt2"/>
              </a:buClr>
              <a:buSzPts val="1400"/>
              <a:buChar char="○"/>
              <a:defRPr>
                <a:solidFill>
                  <a:schemeClr val="lt2"/>
                </a:solidFill>
              </a:defRPr>
            </a:lvl2pPr>
            <a:lvl3pPr indent="-317500" lvl="2" marL="1371600">
              <a:lnSpc>
                <a:spcPct val="115000"/>
              </a:lnSpc>
              <a:spcBef>
                <a:spcPts val="1600"/>
              </a:spcBef>
              <a:spcAft>
                <a:spcPts val="0"/>
              </a:spcAft>
              <a:buClr>
                <a:schemeClr val="lt2"/>
              </a:buClr>
              <a:buSzPts val="1400"/>
              <a:buChar char="■"/>
              <a:defRPr>
                <a:solidFill>
                  <a:schemeClr val="lt2"/>
                </a:solidFill>
              </a:defRPr>
            </a:lvl3pPr>
            <a:lvl4pPr indent="-317500" lvl="3" marL="1828800">
              <a:lnSpc>
                <a:spcPct val="115000"/>
              </a:lnSpc>
              <a:spcBef>
                <a:spcPts val="1600"/>
              </a:spcBef>
              <a:spcAft>
                <a:spcPts val="0"/>
              </a:spcAft>
              <a:buClr>
                <a:schemeClr val="lt2"/>
              </a:buClr>
              <a:buSzPts val="1400"/>
              <a:buChar char="●"/>
              <a:defRPr>
                <a:solidFill>
                  <a:schemeClr val="lt2"/>
                </a:solidFill>
              </a:defRPr>
            </a:lvl4pPr>
            <a:lvl5pPr indent="-317500" lvl="4" marL="2286000">
              <a:lnSpc>
                <a:spcPct val="115000"/>
              </a:lnSpc>
              <a:spcBef>
                <a:spcPts val="1600"/>
              </a:spcBef>
              <a:spcAft>
                <a:spcPts val="0"/>
              </a:spcAft>
              <a:buClr>
                <a:schemeClr val="lt2"/>
              </a:buClr>
              <a:buSzPts val="1400"/>
              <a:buChar char="○"/>
              <a:defRPr>
                <a:solidFill>
                  <a:schemeClr val="lt2"/>
                </a:solidFill>
              </a:defRPr>
            </a:lvl5pPr>
            <a:lvl6pPr indent="-317500" lvl="5" marL="2743200">
              <a:lnSpc>
                <a:spcPct val="115000"/>
              </a:lnSpc>
              <a:spcBef>
                <a:spcPts val="1600"/>
              </a:spcBef>
              <a:spcAft>
                <a:spcPts val="0"/>
              </a:spcAft>
              <a:buClr>
                <a:schemeClr val="lt2"/>
              </a:buClr>
              <a:buSzPts val="1400"/>
              <a:buChar char="■"/>
              <a:defRPr>
                <a:solidFill>
                  <a:schemeClr val="lt2"/>
                </a:solidFill>
              </a:defRPr>
            </a:lvl6pPr>
            <a:lvl7pPr indent="-317500" lvl="6" marL="3200400">
              <a:lnSpc>
                <a:spcPct val="115000"/>
              </a:lnSpc>
              <a:spcBef>
                <a:spcPts val="1600"/>
              </a:spcBef>
              <a:spcAft>
                <a:spcPts val="0"/>
              </a:spcAft>
              <a:buClr>
                <a:schemeClr val="lt2"/>
              </a:buClr>
              <a:buSzPts val="1400"/>
              <a:buChar char="●"/>
              <a:defRPr>
                <a:solidFill>
                  <a:schemeClr val="lt2"/>
                </a:solidFill>
              </a:defRPr>
            </a:lvl7pPr>
            <a:lvl8pPr indent="-317500" lvl="7" marL="3657600">
              <a:lnSpc>
                <a:spcPct val="115000"/>
              </a:lnSpc>
              <a:spcBef>
                <a:spcPts val="1600"/>
              </a:spcBef>
              <a:spcAft>
                <a:spcPts val="0"/>
              </a:spcAft>
              <a:buClr>
                <a:schemeClr val="lt2"/>
              </a:buClr>
              <a:buSzPts val="1400"/>
              <a:buChar char="○"/>
              <a:defRPr>
                <a:solidFill>
                  <a:schemeClr val="lt2"/>
                </a:solidFill>
              </a:defRPr>
            </a:lvl8pPr>
            <a:lvl9pPr indent="-317500" lvl="8" marL="4114800">
              <a:lnSpc>
                <a:spcPct val="115000"/>
              </a:lnSpc>
              <a:spcBef>
                <a:spcPts val="1600"/>
              </a:spcBef>
              <a:spcAft>
                <a:spcPts val="1600"/>
              </a:spcAft>
              <a:buClr>
                <a:schemeClr val="lt2"/>
              </a:buClr>
              <a:buSzPts val="1400"/>
              <a:buChar char="■"/>
              <a:defRPr>
                <a:solidFill>
                  <a:schemeClr val="lt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indent="0" lvl="0" marL="0" rtl="0" algn="r">
              <a:spcBef>
                <a:spcPts val="0"/>
              </a:spcBef>
              <a:spcAft>
                <a:spcPts val="0"/>
              </a:spcAft>
              <a:buNone/>
            </a:pPr>
            <a:fld id="{00000000-1234-1234-1234-123412341234}" type="slidenum">
              <a:rPr lang="en"/>
              <a:t>‹#›</a:t>
            </a:fld>
            <a:endParaRPr/>
          </a:p>
        </p:txBody>
      </p:sp>
      <p:sp>
        <p:nvSpPr>
          <p:cNvPr id="9" name="Google Shape;9;p1"/>
          <p:cNvSpPr txBox="1"/>
          <p:nvPr/>
        </p:nvSpPr>
        <p:spPr>
          <a:xfrm>
            <a:off x="5421100" y="3894250"/>
            <a:ext cx="4441800" cy="51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https://docs.google.com/presentation/d/1TxT_-rKHlVIoo3N7dUgKKqkNJLGGVsbURQZp7JgtGj8/edit#slide=id.g245bcc5523_0_8"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5.pn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1.png"/><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hyperlink" Target="https://www.atlassian.com/git/tutorials/comparing-workflows#gitflow-workflow" TargetMode="External"/><Relationship Id="rId4" Type="http://schemas.openxmlformats.org/officeDocument/2006/relationships/hyperlink" Target="http://git.garena.com/garenalabs/labs_dev/wikis/git_guide" TargetMode="External"/><Relationship Id="rId5" Type="http://schemas.openxmlformats.org/officeDocument/2006/relationships/hyperlink" Target="http://git.garena.com/shopee/shopee_dev/wikis/git" TargetMode="External"/><Relationship Id="rId6"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hyperlink" Target="https://git-scm.com/book/zh/v2/Git-%E5%B7%A5%E5%85%B7-Rerere"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hyperlink" Target="http://git.garena.com/" TargetMode="External"/><Relationship Id="rId4" Type="http://schemas.openxmlformats.org/officeDocument/2006/relationships/hyperlink" Target="https://git.garena.com/garenalabs/labs_dev/wikis/git_guide#feature-branch-name" TargetMode="External"/><Relationship Id="rId5" Type="http://schemas.openxmlformats.org/officeDocument/2006/relationships/hyperlink" Target="https://git.garena.com/garenalabs/labs_dev/wikis/git_guide#commit-message" TargetMode="External"/><Relationship Id="rId6" Type="http://schemas.openxmlformats.org/officeDocument/2006/relationships/image" Target="../media/image2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1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2.png"/><Relationship Id="rId4" Type="http://schemas.openxmlformats.org/officeDocument/2006/relationships/image" Target="../media/image2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hyperlink" Target="https://git-scm.com/docs/git-checkout#_detached_head" TargetMode="Externa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54" name="Shape 54"/>
        <p:cNvGrpSpPr/>
        <p:nvPr/>
      </p:nvGrpSpPr>
      <p:grpSpPr>
        <a:xfrm>
          <a:off x="0" y="0"/>
          <a:ext cx="0" cy="0"/>
          <a:chOff x="0" y="0"/>
          <a:chExt cx="0" cy="0"/>
        </a:xfrm>
      </p:grpSpPr>
      <p:sp>
        <p:nvSpPr>
          <p:cNvPr id="55" name="Google Shape;55;p13"/>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Git</a:t>
            </a:r>
            <a:endParaRPr/>
          </a:p>
        </p:txBody>
      </p:sp>
      <p:sp>
        <p:nvSpPr>
          <p:cNvPr id="56" name="Google Shape;56;p13"/>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Or </a:t>
            </a:r>
            <a:r>
              <a:rPr lang="en" u="sng">
                <a:solidFill>
                  <a:schemeClr val="hlink"/>
                </a:solidFill>
                <a:hlinkClick r:id="rId3"/>
              </a:rPr>
              <a:t>Advanced Git</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20" name="Shape 120"/>
        <p:cNvGrpSpPr/>
        <p:nvPr/>
      </p:nvGrpSpPr>
      <p:grpSpPr>
        <a:xfrm>
          <a:off x="0" y="0"/>
          <a:ext cx="0" cy="0"/>
          <a:chOff x="0" y="0"/>
          <a:chExt cx="0" cy="0"/>
        </a:xfrm>
      </p:grpSpPr>
      <p:sp>
        <p:nvSpPr>
          <p:cNvPr id="121" name="Google Shape;121;p22"/>
          <p:cNvSpPr txBox="1"/>
          <p:nvPr>
            <p:ph type="title"/>
          </p:nvPr>
        </p:nvSpPr>
        <p:spPr>
          <a:xfrm>
            <a:off x="311700" y="462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GIT原理</a:t>
            </a:r>
            <a:endParaRPr/>
          </a:p>
        </p:txBody>
      </p:sp>
      <p:sp>
        <p:nvSpPr>
          <p:cNvPr id="122" name="Google Shape;122;p22"/>
          <p:cNvSpPr txBox="1"/>
          <p:nvPr>
            <p:ph idx="1" type="body"/>
          </p:nvPr>
        </p:nvSpPr>
        <p:spPr>
          <a:xfrm>
            <a:off x="311700" y="1152475"/>
            <a:ext cx="8520600" cy="3898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23" name="Google Shape;123;p22"/>
          <p:cNvPicPr preferRelativeResize="0"/>
          <p:nvPr/>
        </p:nvPicPr>
        <p:blipFill>
          <a:blip r:embed="rId3">
            <a:alphaModFix/>
          </a:blip>
          <a:stretch>
            <a:fillRect/>
          </a:stretch>
        </p:blipFill>
        <p:spPr>
          <a:xfrm>
            <a:off x="2057000" y="287200"/>
            <a:ext cx="6051824" cy="4569100"/>
          </a:xfrm>
          <a:prstGeom prst="rect">
            <a:avLst/>
          </a:prstGeom>
          <a:noFill/>
          <a:ln>
            <a:noFill/>
          </a:ln>
        </p:spPr>
      </p:pic>
      <p:sp>
        <p:nvSpPr>
          <p:cNvPr id="124" name="Google Shape;124;p22"/>
          <p:cNvSpPr txBox="1"/>
          <p:nvPr/>
        </p:nvSpPr>
        <p:spPr>
          <a:xfrm>
            <a:off x="3002550" y="1070475"/>
            <a:ext cx="4586400" cy="187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FF0000"/>
                </a:solidFill>
              </a:rPr>
              <a:t>为什么用SVN的时候不需要了解这个？</a:t>
            </a:r>
            <a:endParaRPr sz="3600">
              <a:solidFill>
                <a:srgbClr val="FF0000"/>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4"/>
                                        </p:tgtEl>
                                        <p:attrNameLst>
                                          <p:attrName>style.visibility</p:attrName>
                                        </p:attrNameLst>
                                      </p:cBhvr>
                                      <p:to>
                                        <p:strVal val="visible"/>
                                      </p:to>
                                    </p:set>
                                    <p:animEffect filter="fade" transition="in">
                                      <p:cBhvr>
                                        <p:cTn dur="1000"/>
                                        <p:tgtEl>
                                          <p:spTgt spid="12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124"/>
                                        </p:tgtEl>
                                      </p:cBhvr>
                                    </p:animEffect>
                                    <p:set>
                                      <p:cBhvr>
                                        <p:cTn dur="1" fill="hold">
                                          <p:stCondLst>
                                            <p:cond delay="1000"/>
                                          </p:stCondLst>
                                        </p:cTn>
                                        <p:tgtEl>
                                          <p:spTgt spid="124"/>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28" name="Shape 128"/>
        <p:cNvGrpSpPr/>
        <p:nvPr/>
      </p:nvGrpSpPr>
      <p:grpSpPr>
        <a:xfrm>
          <a:off x="0" y="0"/>
          <a:ext cx="0" cy="0"/>
          <a:chOff x="0" y="0"/>
          <a:chExt cx="0" cy="0"/>
        </a:xfrm>
      </p:grpSpPr>
      <p:sp>
        <p:nvSpPr>
          <p:cNvPr id="129" name="Google Shape;129;p2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分支操作</a:t>
            </a:r>
            <a:endParaRPr/>
          </a:p>
        </p:txBody>
      </p:sp>
      <p:sp>
        <p:nvSpPr>
          <p:cNvPr id="130" name="Google Shape;130;p23"/>
          <p:cNvSpPr txBox="1"/>
          <p:nvPr>
            <p:ph idx="1" type="body"/>
          </p:nvPr>
        </p:nvSpPr>
        <p:spPr>
          <a:xfrm>
            <a:off x="311700" y="1117650"/>
            <a:ext cx="8520600" cy="3898500"/>
          </a:xfrm>
          <a:prstGeom prst="rect">
            <a:avLst/>
          </a:prstGeom>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SzPts val="1800"/>
              <a:buChar char="●"/>
            </a:pPr>
            <a:r>
              <a:rPr lang="en"/>
              <a:t>创建：</a:t>
            </a:r>
            <a:r>
              <a:rPr lang="en" strike="sngStrike"/>
              <a:t>branch </a:t>
            </a:r>
            <a:r>
              <a:rPr lang="en"/>
              <a:t>（用checkout -b ）</a:t>
            </a:r>
            <a:endParaRPr/>
          </a:p>
          <a:p>
            <a:pPr indent="-342900" lvl="0" marL="457200" marR="0" rtl="0" algn="l">
              <a:lnSpc>
                <a:spcPct val="115000"/>
              </a:lnSpc>
              <a:spcBef>
                <a:spcPts val="0"/>
              </a:spcBef>
              <a:spcAft>
                <a:spcPts val="0"/>
              </a:spcAft>
              <a:buClr>
                <a:srgbClr val="FF0000"/>
              </a:buClr>
              <a:buSzPts val="1800"/>
              <a:buChar char="●"/>
            </a:pPr>
            <a:r>
              <a:rPr lang="en">
                <a:solidFill>
                  <a:srgbClr val="FF0000"/>
                </a:solidFill>
              </a:rPr>
              <a:t>切换：checkout （平均每天要用20次）</a:t>
            </a:r>
            <a:endParaRPr>
              <a:solidFill>
                <a:srgbClr val="FF0000"/>
              </a:solidFill>
            </a:endParaRPr>
          </a:p>
          <a:p>
            <a:pPr indent="-342900" lvl="0" marL="457200" marR="0" rtl="0" algn="l">
              <a:lnSpc>
                <a:spcPct val="115000"/>
              </a:lnSpc>
              <a:spcBef>
                <a:spcPts val="0"/>
              </a:spcBef>
              <a:spcAft>
                <a:spcPts val="0"/>
              </a:spcAft>
              <a:buClr>
                <a:srgbClr val="FF0000"/>
              </a:buClr>
              <a:buSzPts val="1800"/>
              <a:buChar char="●"/>
            </a:pPr>
            <a:r>
              <a:rPr b="1" lang="en">
                <a:solidFill>
                  <a:srgbClr val="FF0000"/>
                </a:solidFill>
              </a:rPr>
              <a:t>合并：m</a:t>
            </a:r>
            <a:r>
              <a:rPr b="1" lang="en">
                <a:solidFill>
                  <a:srgbClr val="FF0000"/>
                </a:solidFill>
              </a:rPr>
              <a:t>erge（</a:t>
            </a:r>
            <a:r>
              <a:rPr b="1" lang="en">
                <a:solidFill>
                  <a:srgbClr val="FF0000"/>
                </a:solidFill>
              </a:rPr>
              <a:t>平均每天要用10次</a:t>
            </a:r>
            <a:r>
              <a:rPr b="1" lang="en">
                <a:solidFill>
                  <a:srgbClr val="FF0000"/>
                </a:solidFill>
              </a:rPr>
              <a:t>）</a:t>
            </a:r>
            <a:endParaRPr b="1">
              <a:solidFill>
                <a:srgbClr val="FF0000"/>
              </a:solidFill>
            </a:endParaRPr>
          </a:p>
          <a:p>
            <a:pPr indent="-317500" lvl="1" marL="914400" marR="0" rtl="0" algn="l">
              <a:lnSpc>
                <a:spcPct val="115000"/>
              </a:lnSpc>
              <a:spcBef>
                <a:spcPts val="0"/>
              </a:spcBef>
              <a:spcAft>
                <a:spcPts val="0"/>
              </a:spcAft>
              <a:buSzPts val="1400"/>
              <a:buChar char="○"/>
            </a:pPr>
            <a:r>
              <a:rPr lang="en"/>
              <a:t>冲突处理：不用图形工具（个人习惯）</a:t>
            </a:r>
            <a:endParaRPr/>
          </a:p>
          <a:p>
            <a:pPr indent="-317500" lvl="1" marL="914400" marR="0" rtl="0" algn="l">
              <a:lnSpc>
                <a:spcPct val="115000"/>
              </a:lnSpc>
              <a:spcBef>
                <a:spcPts val="0"/>
              </a:spcBef>
              <a:spcAft>
                <a:spcPts val="0"/>
              </a:spcAft>
              <a:buSzPts val="1400"/>
              <a:buChar char="○"/>
            </a:pPr>
            <a:r>
              <a:rPr lang="en"/>
              <a:t>策略： -X ours/theirs</a:t>
            </a:r>
            <a:endParaRPr/>
          </a:p>
          <a:p>
            <a:pPr indent="-317500" lvl="1" marL="914400" marR="0" rtl="0" algn="l">
              <a:lnSpc>
                <a:spcPct val="115000"/>
              </a:lnSpc>
              <a:spcBef>
                <a:spcPts val="0"/>
              </a:spcBef>
              <a:spcAft>
                <a:spcPts val="0"/>
              </a:spcAft>
              <a:buSzPts val="1400"/>
              <a:buChar char="○"/>
            </a:pPr>
            <a:r>
              <a:rPr lang="en"/>
              <a:t>其实一般用pull即可</a:t>
            </a:r>
            <a:endParaRPr/>
          </a:p>
          <a:p>
            <a:pPr indent="-342900" lvl="0" marL="457200" marR="0" rtl="0" algn="l">
              <a:lnSpc>
                <a:spcPct val="115000"/>
              </a:lnSpc>
              <a:spcBef>
                <a:spcPts val="0"/>
              </a:spcBef>
              <a:spcAft>
                <a:spcPts val="0"/>
              </a:spcAft>
              <a:buClr>
                <a:srgbClr val="CC0000"/>
              </a:buClr>
              <a:buSzPts val="1800"/>
              <a:buChar char="●"/>
            </a:pPr>
            <a:r>
              <a:rPr lang="en">
                <a:solidFill>
                  <a:srgbClr val="CC0000"/>
                </a:solidFill>
              </a:rPr>
              <a:t>衍合：rebase (平均每天要用5次)</a:t>
            </a:r>
            <a:endParaRPr>
              <a:solidFill>
                <a:srgbClr val="CC0000"/>
              </a:solidFill>
            </a:endParaRPr>
          </a:p>
          <a:p>
            <a:pPr indent="-317500" lvl="1" marL="914400" rtl="0" algn="l">
              <a:spcBef>
                <a:spcPts val="0"/>
              </a:spcBef>
              <a:spcAft>
                <a:spcPts val="0"/>
              </a:spcAft>
              <a:buSzPts val="1400"/>
              <a:buChar char="○"/>
            </a:pPr>
            <a:r>
              <a:rPr lang="en"/>
              <a:t>git rebase --onto master server client</a:t>
            </a:r>
            <a:endParaRPr/>
          </a:p>
          <a:p>
            <a:pPr indent="-317500" lvl="2" marL="1371600" rtl="0" algn="l">
              <a:spcBef>
                <a:spcPts val="0"/>
              </a:spcBef>
              <a:spcAft>
                <a:spcPts val="0"/>
              </a:spcAft>
              <a:buSzPts val="1400"/>
              <a:buChar char="■"/>
            </a:pPr>
            <a:r>
              <a:rPr lang="en"/>
              <a:t>git rebase --onto include exclude </a:t>
            </a:r>
            <a:endParaRPr/>
          </a:p>
          <a:p>
            <a:pPr indent="-317500" lvl="1" marL="914400" marR="0" rtl="0" algn="l">
              <a:lnSpc>
                <a:spcPct val="115000"/>
              </a:lnSpc>
              <a:spcBef>
                <a:spcPts val="0"/>
              </a:spcBef>
              <a:spcAft>
                <a:spcPts val="0"/>
              </a:spcAft>
              <a:buSzPts val="1400"/>
              <a:buChar char="○"/>
            </a:pPr>
            <a:r>
              <a:rPr lang="en"/>
              <a:t>-i</a:t>
            </a:r>
            <a:endParaRPr/>
          </a:p>
          <a:p>
            <a:pPr indent="-317500" lvl="1" marL="914400" marR="0" rtl="0" algn="l">
              <a:lnSpc>
                <a:spcPct val="115000"/>
              </a:lnSpc>
              <a:spcBef>
                <a:spcPts val="0"/>
              </a:spcBef>
              <a:spcAft>
                <a:spcPts val="0"/>
              </a:spcAft>
              <a:buSzPts val="1400"/>
              <a:buChar char="○"/>
            </a:pPr>
            <a:r>
              <a:rPr lang="en"/>
              <a:t>c</a:t>
            </a:r>
            <a:r>
              <a:rPr lang="en"/>
              <a:t>herry-pick （merge低配版）</a:t>
            </a:r>
            <a:endParaRPr/>
          </a:p>
          <a:p>
            <a:pPr indent="-342900" lvl="0" marL="457200" marR="0" rtl="0" algn="l">
              <a:lnSpc>
                <a:spcPct val="115000"/>
              </a:lnSpc>
              <a:spcBef>
                <a:spcPts val="0"/>
              </a:spcBef>
              <a:spcAft>
                <a:spcPts val="0"/>
              </a:spcAft>
              <a:buClr>
                <a:srgbClr val="FF0000"/>
              </a:buClr>
              <a:buSzPts val="1800"/>
              <a:buChar char="●"/>
            </a:pPr>
            <a:r>
              <a:rPr lang="en">
                <a:solidFill>
                  <a:srgbClr val="FF0000"/>
                </a:solidFill>
              </a:rPr>
              <a:t>修改分支指向的提交：r</a:t>
            </a:r>
            <a:r>
              <a:rPr lang="en">
                <a:solidFill>
                  <a:srgbClr val="FF0000"/>
                </a:solidFill>
              </a:rPr>
              <a:t>eset (--hard, --soft, --</a:t>
            </a:r>
            <a:r>
              <a:rPr lang="en">
                <a:solidFill>
                  <a:srgbClr val="FF0000"/>
                </a:solidFill>
              </a:rPr>
              <a:t>default</a:t>
            </a:r>
            <a:r>
              <a:rPr lang="en">
                <a:solidFill>
                  <a:srgbClr val="FF0000"/>
                </a:solidFill>
              </a:rPr>
              <a:t>) (</a:t>
            </a:r>
            <a:r>
              <a:rPr lang="en">
                <a:solidFill>
                  <a:srgbClr val="FF0000"/>
                </a:solidFill>
              </a:rPr>
              <a:t>平均每天要用5次</a:t>
            </a:r>
            <a:r>
              <a:rPr lang="en">
                <a:solidFill>
                  <a:srgbClr val="FF0000"/>
                </a:solidFill>
              </a:rPr>
              <a:t>)</a:t>
            </a:r>
            <a:endParaRPr>
              <a:solidFill>
                <a:srgbClr val="FF0000"/>
              </a:solidFill>
            </a:endParaRPr>
          </a:p>
          <a:p>
            <a:pPr indent="-342900" lvl="0" marL="457200" rtl="0" algn="l">
              <a:spcBef>
                <a:spcPts val="0"/>
              </a:spcBef>
              <a:spcAft>
                <a:spcPts val="0"/>
              </a:spcAft>
              <a:buSzPts val="1800"/>
              <a:buChar char="●"/>
            </a:pPr>
            <a:r>
              <a:rPr lang="en"/>
              <a:t>创建标签：tag （所有的哈希都可以命名的呀！） </a:t>
            </a:r>
            <a:endParaRPr/>
          </a:p>
          <a:p>
            <a:pPr indent="-342900" lvl="0" marL="457200" rtl="0" algn="l">
              <a:spcBef>
                <a:spcPts val="0"/>
              </a:spcBef>
              <a:spcAft>
                <a:spcPts val="0"/>
              </a:spcAft>
              <a:buSzPts val="1800"/>
              <a:buChar char="●"/>
            </a:pPr>
            <a:r>
              <a:rPr lang="en"/>
              <a:t>Filter-branch 请叫上所有人观摩你的炫技</a:t>
            </a:r>
            <a:endParaRPr/>
          </a:p>
        </p:txBody>
      </p:sp>
      <p:pic>
        <p:nvPicPr>
          <p:cNvPr id="131" name="Google Shape;131;p23"/>
          <p:cNvPicPr preferRelativeResize="0"/>
          <p:nvPr/>
        </p:nvPicPr>
        <p:blipFill>
          <a:blip r:embed="rId3">
            <a:alphaModFix/>
          </a:blip>
          <a:stretch>
            <a:fillRect/>
          </a:stretch>
        </p:blipFill>
        <p:spPr>
          <a:xfrm>
            <a:off x="5706575" y="1547800"/>
            <a:ext cx="2247900" cy="20478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35" name="Shape 135"/>
        <p:cNvGrpSpPr/>
        <p:nvPr/>
      </p:nvGrpSpPr>
      <p:grpSpPr>
        <a:xfrm>
          <a:off x="0" y="0"/>
          <a:ext cx="0" cy="0"/>
          <a:chOff x="0" y="0"/>
          <a:chExt cx="0" cy="0"/>
        </a:xfrm>
      </p:grpSpPr>
      <p:sp>
        <p:nvSpPr>
          <p:cNvPr id="136" name="Google Shape;136;p2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Rebase why???</a:t>
            </a:r>
            <a:endParaRPr/>
          </a:p>
        </p:txBody>
      </p:sp>
      <p:pic>
        <p:nvPicPr>
          <p:cNvPr id="137" name="Google Shape;137;p24"/>
          <p:cNvPicPr preferRelativeResize="0"/>
          <p:nvPr/>
        </p:nvPicPr>
        <p:blipFill>
          <a:blip r:embed="rId3">
            <a:alphaModFix/>
          </a:blip>
          <a:stretch>
            <a:fillRect/>
          </a:stretch>
        </p:blipFill>
        <p:spPr>
          <a:xfrm>
            <a:off x="76200" y="1152478"/>
            <a:ext cx="9143998" cy="3312893"/>
          </a:xfrm>
          <a:prstGeom prst="rect">
            <a:avLst/>
          </a:prstGeom>
          <a:noFill/>
          <a:ln>
            <a:noFill/>
          </a:ln>
        </p:spPr>
      </p:pic>
      <p:pic>
        <p:nvPicPr>
          <p:cNvPr id="138" name="Google Shape;138;p24"/>
          <p:cNvPicPr preferRelativeResize="0"/>
          <p:nvPr/>
        </p:nvPicPr>
        <p:blipFill>
          <a:blip r:embed="rId4">
            <a:alphaModFix/>
          </a:blip>
          <a:stretch>
            <a:fillRect/>
          </a:stretch>
        </p:blipFill>
        <p:spPr>
          <a:xfrm>
            <a:off x="2019300" y="1738313"/>
            <a:ext cx="5715000" cy="22764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7"/>
                                        </p:tgtEl>
                                        <p:attrNameLst>
                                          <p:attrName>style.visibility</p:attrName>
                                        </p:attrNameLst>
                                      </p:cBhvr>
                                      <p:to>
                                        <p:strVal val="visible"/>
                                      </p:to>
                                    </p:set>
                                    <p:animEffect filter="fade" transition="in">
                                      <p:cBhvr>
                                        <p:cTn dur="1000"/>
                                        <p:tgtEl>
                                          <p:spTgt spid="13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137"/>
                                        </p:tgtEl>
                                      </p:cBhvr>
                                    </p:animEffect>
                                    <p:set>
                                      <p:cBhvr>
                                        <p:cTn dur="1" fill="hold">
                                          <p:stCondLst>
                                            <p:cond delay="1000"/>
                                          </p:stCondLst>
                                        </p:cTn>
                                        <p:tgtEl>
                                          <p:spTgt spid="137"/>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8"/>
                                        </p:tgtEl>
                                        <p:attrNameLst>
                                          <p:attrName>style.visibility</p:attrName>
                                        </p:attrNameLst>
                                      </p:cBhvr>
                                      <p:to>
                                        <p:strVal val="visible"/>
                                      </p:to>
                                    </p:set>
                                    <p:animEffect filter="fade" transition="in">
                                      <p:cBhvr>
                                        <p:cTn dur="1000"/>
                                        <p:tgtEl>
                                          <p:spTgt spid="13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42" name="Shape 142"/>
        <p:cNvGrpSpPr/>
        <p:nvPr/>
      </p:nvGrpSpPr>
      <p:grpSpPr>
        <a:xfrm>
          <a:off x="0" y="0"/>
          <a:ext cx="0" cy="0"/>
          <a:chOff x="0" y="0"/>
          <a:chExt cx="0" cy="0"/>
        </a:xfrm>
      </p:grpSpPr>
      <p:sp>
        <p:nvSpPr>
          <p:cNvPr id="143" name="Google Shape;143;p25"/>
          <p:cNvSpPr txBox="1"/>
          <p:nvPr>
            <p:ph type="title"/>
          </p:nvPr>
        </p:nvSpPr>
        <p:spPr>
          <a:xfrm>
            <a:off x="311700" y="462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rebase vs merge</a:t>
            </a:r>
            <a:endParaRPr/>
          </a:p>
        </p:txBody>
      </p:sp>
      <p:sp>
        <p:nvSpPr>
          <p:cNvPr id="144" name="Google Shape;144;p25"/>
          <p:cNvSpPr txBox="1"/>
          <p:nvPr>
            <p:ph idx="1" type="body"/>
          </p:nvPr>
        </p:nvSpPr>
        <p:spPr>
          <a:xfrm>
            <a:off x="311700" y="1152475"/>
            <a:ext cx="8520600" cy="38985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Branch 1 -&gt; D</a:t>
            </a:r>
            <a:endParaRPr/>
          </a:p>
          <a:p>
            <a:pPr indent="-342900" lvl="0" marL="457200" rtl="0" algn="l">
              <a:spcBef>
                <a:spcPts val="0"/>
              </a:spcBef>
              <a:spcAft>
                <a:spcPts val="0"/>
              </a:spcAft>
              <a:buSzPts val="1800"/>
              <a:buChar char="●"/>
            </a:pPr>
            <a:r>
              <a:rPr lang="en"/>
              <a:t>Branch 2  -&gt; E</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rPr lang="en"/>
              <a:t>git checkout branch_2</a:t>
            </a:r>
            <a:endParaRPr/>
          </a:p>
        </p:txBody>
      </p:sp>
      <p:pic>
        <p:nvPicPr>
          <p:cNvPr id="145" name="Google Shape;145;p25"/>
          <p:cNvPicPr preferRelativeResize="0"/>
          <p:nvPr/>
        </p:nvPicPr>
        <p:blipFill>
          <a:blip r:embed="rId3">
            <a:alphaModFix/>
          </a:blip>
          <a:stretch>
            <a:fillRect/>
          </a:stretch>
        </p:blipFill>
        <p:spPr>
          <a:xfrm>
            <a:off x="764050" y="2122425"/>
            <a:ext cx="3810000" cy="12382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49" name="Shape 149"/>
        <p:cNvGrpSpPr/>
        <p:nvPr/>
      </p:nvGrpSpPr>
      <p:grpSpPr>
        <a:xfrm>
          <a:off x="0" y="0"/>
          <a:ext cx="0" cy="0"/>
          <a:chOff x="0" y="0"/>
          <a:chExt cx="0" cy="0"/>
        </a:xfrm>
      </p:grpSpPr>
      <p:sp>
        <p:nvSpPr>
          <p:cNvPr id="150" name="Google Shape;150;p26"/>
          <p:cNvSpPr txBox="1"/>
          <p:nvPr>
            <p:ph type="title"/>
          </p:nvPr>
        </p:nvSpPr>
        <p:spPr>
          <a:xfrm>
            <a:off x="311700" y="462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rebase vs merge</a:t>
            </a:r>
            <a:endParaRPr/>
          </a:p>
        </p:txBody>
      </p:sp>
      <p:sp>
        <p:nvSpPr>
          <p:cNvPr id="151" name="Google Shape;151;p26"/>
          <p:cNvSpPr txBox="1"/>
          <p:nvPr>
            <p:ph idx="1" type="body"/>
          </p:nvPr>
        </p:nvSpPr>
        <p:spPr>
          <a:xfrm>
            <a:off x="311700" y="1152475"/>
            <a:ext cx="8520600" cy="38985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g</a:t>
            </a:r>
            <a:r>
              <a:rPr lang="en"/>
              <a:t>it  merge branch_1</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342900" lvl="0" marL="457200" rtl="0" algn="l">
              <a:spcBef>
                <a:spcPts val="1600"/>
              </a:spcBef>
              <a:spcAft>
                <a:spcPts val="0"/>
              </a:spcAft>
              <a:buSzPts val="1800"/>
              <a:buChar char="●"/>
            </a:pPr>
            <a:r>
              <a:rPr lang="en"/>
              <a:t>Git rebase branch_1</a:t>
            </a:r>
            <a:endParaRPr/>
          </a:p>
          <a:p>
            <a:pPr indent="0" lvl="0" marL="0" rtl="0" algn="l">
              <a:spcBef>
                <a:spcPts val="1600"/>
              </a:spcBef>
              <a:spcAft>
                <a:spcPts val="1600"/>
              </a:spcAft>
              <a:buNone/>
            </a:pPr>
            <a:r>
              <a:t/>
            </a:r>
            <a:endParaRPr/>
          </a:p>
        </p:txBody>
      </p:sp>
      <p:pic>
        <p:nvPicPr>
          <p:cNvPr id="152" name="Google Shape;152;p26"/>
          <p:cNvPicPr preferRelativeResize="0"/>
          <p:nvPr/>
        </p:nvPicPr>
        <p:blipFill>
          <a:blip r:embed="rId3">
            <a:alphaModFix/>
          </a:blip>
          <a:stretch>
            <a:fillRect/>
          </a:stretch>
        </p:blipFill>
        <p:spPr>
          <a:xfrm>
            <a:off x="774175" y="1704675"/>
            <a:ext cx="3810000" cy="1238250"/>
          </a:xfrm>
          <a:prstGeom prst="rect">
            <a:avLst/>
          </a:prstGeom>
          <a:noFill/>
          <a:ln>
            <a:noFill/>
          </a:ln>
        </p:spPr>
      </p:pic>
      <p:pic>
        <p:nvPicPr>
          <p:cNvPr id="153" name="Google Shape;153;p26"/>
          <p:cNvPicPr preferRelativeResize="0"/>
          <p:nvPr/>
        </p:nvPicPr>
        <p:blipFill>
          <a:blip r:embed="rId4">
            <a:alphaModFix/>
          </a:blip>
          <a:stretch>
            <a:fillRect/>
          </a:stretch>
        </p:blipFill>
        <p:spPr>
          <a:xfrm>
            <a:off x="774175" y="3612475"/>
            <a:ext cx="3810000" cy="12382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57" name="Shape 157"/>
        <p:cNvGrpSpPr/>
        <p:nvPr/>
      </p:nvGrpSpPr>
      <p:grpSpPr>
        <a:xfrm>
          <a:off x="0" y="0"/>
          <a:ext cx="0" cy="0"/>
          <a:chOff x="0" y="0"/>
          <a:chExt cx="0" cy="0"/>
        </a:xfrm>
      </p:grpSpPr>
      <p:sp>
        <p:nvSpPr>
          <p:cNvPr id="158" name="Google Shape;158;p2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a:t>
            </a:r>
            <a:r>
              <a:rPr lang="en"/>
              <a:t>ebase --onto …..</a:t>
            </a:r>
            <a:endParaRPr/>
          </a:p>
        </p:txBody>
      </p:sp>
      <p:sp>
        <p:nvSpPr>
          <p:cNvPr id="159" name="Google Shape;159;p27"/>
          <p:cNvSpPr txBox="1"/>
          <p:nvPr>
            <p:ph idx="1" type="body"/>
          </p:nvPr>
        </p:nvSpPr>
        <p:spPr>
          <a:xfrm>
            <a:off x="311700" y="1152475"/>
            <a:ext cx="8520600" cy="38985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需要合并代码，排除server分支</a:t>
            </a:r>
            <a:endParaRPr/>
          </a:p>
        </p:txBody>
      </p:sp>
      <p:pic>
        <p:nvPicPr>
          <p:cNvPr id="160" name="Google Shape;160;p27"/>
          <p:cNvPicPr preferRelativeResize="0"/>
          <p:nvPr/>
        </p:nvPicPr>
        <p:blipFill>
          <a:blip r:embed="rId3">
            <a:alphaModFix/>
          </a:blip>
          <a:stretch>
            <a:fillRect/>
          </a:stretch>
        </p:blipFill>
        <p:spPr>
          <a:xfrm>
            <a:off x="504775" y="1152475"/>
            <a:ext cx="6815450" cy="39700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64" name="Shape 164"/>
        <p:cNvGrpSpPr/>
        <p:nvPr/>
      </p:nvGrpSpPr>
      <p:grpSpPr>
        <a:xfrm>
          <a:off x="0" y="0"/>
          <a:ext cx="0" cy="0"/>
          <a:chOff x="0" y="0"/>
          <a:chExt cx="0" cy="0"/>
        </a:xfrm>
      </p:grpSpPr>
      <p:sp>
        <p:nvSpPr>
          <p:cNvPr id="165" name="Google Shape;165;p2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a:t>
            </a:r>
            <a:r>
              <a:rPr lang="en"/>
              <a:t>ebase --onto master server client</a:t>
            </a:r>
            <a:endParaRPr/>
          </a:p>
        </p:txBody>
      </p:sp>
      <p:sp>
        <p:nvSpPr>
          <p:cNvPr id="166" name="Google Shape;166;p28"/>
          <p:cNvSpPr txBox="1"/>
          <p:nvPr>
            <p:ph idx="1" type="body"/>
          </p:nvPr>
        </p:nvSpPr>
        <p:spPr>
          <a:xfrm>
            <a:off x="311700" y="1152475"/>
            <a:ext cx="8520600" cy="389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rPr b="1" lang="en"/>
              <a:t>git rebase --onto master test feature</a:t>
            </a:r>
            <a:endParaRPr b="1"/>
          </a:p>
        </p:txBody>
      </p:sp>
      <p:pic>
        <p:nvPicPr>
          <p:cNvPr id="167" name="Google Shape;167;p28"/>
          <p:cNvPicPr preferRelativeResize="0"/>
          <p:nvPr/>
        </p:nvPicPr>
        <p:blipFill>
          <a:blip r:embed="rId3">
            <a:alphaModFix/>
          </a:blip>
          <a:stretch>
            <a:fillRect/>
          </a:stretch>
        </p:blipFill>
        <p:spPr>
          <a:xfrm>
            <a:off x="311700" y="1191763"/>
            <a:ext cx="7620000" cy="30384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71" name="Shape 171"/>
        <p:cNvGrpSpPr/>
        <p:nvPr/>
      </p:nvGrpSpPr>
      <p:grpSpPr>
        <a:xfrm>
          <a:off x="0" y="0"/>
          <a:ext cx="0" cy="0"/>
          <a:chOff x="0" y="0"/>
          <a:chExt cx="0" cy="0"/>
        </a:xfrm>
      </p:grpSpPr>
      <p:sp>
        <p:nvSpPr>
          <p:cNvPr id="172" name="Google Shape;172;p2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Rebase -i</a:t>
            </a:r>
            <a:endParaRPr/>
          </a:p>
        </p:txBody>
      </p:sp>
      <p:sp>
        <p:nvSpPr>
          <p:cNvPr id="173" name="Google Shape;173;p29"/>
          <p:cNvSpPr txBox="1"/>
          <p:nvPr>
            <p:ph idx="1" type="body"/>
          </p:nvPr>
        </p:nvSpPr>
        <p:spPr>
          <a:xfrm>
            <a:off x="311700" y="1152475"/>
            <a:ext cx="8520600" cy="38985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t/>
            </a:r>
            <a:endParaRPr/>
          </a:p>
        </p:txBody>
      </p:sp>
      <p:pic>
        <p:nvPicPr>
          <p:cNvPr id="174" name="Google Shape;174;p29"/>
          <p:cNvPicPr preferRelativeResize="0"/>
          <p:nvPr/>
        </p:nvPicPr>
        <p:blipFill>
          <a:blip r:embed="rId3">
            <a:alphaModFix/>
          </a:blip>
          <a:stretch>
            <a:fillRect/>
          </a:stretch>
        </p:blipFill>
        <p:spPr>
          <a:xfrm>
            <a:off x="415950" y="1210338"/>
            <a:ext cx="5353050" cy="28098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78" name="Shape 178"/>
        <p:cNvGrpSpPr/>
        <p:nvPr/>
      </p:nvGrpSpPr>
      <p:grpSpPr>
        <a:xfrm>
          <a:off x="0" y="0"/>
          <a:ext cx="0" cy="0"/>
          <a:chOff x="0" y="0"/>
          <a:chExt cx="0" cy="0"/>
        </a:xfrm>
      </p:grpSpPr>
      <p:sp>
        <p:nvSpPr>
          <p:cNvPr id="179" name="Google Shape;179;p3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git reset --what???</a:t>
            </a:r>
            <a:endParaRPr/>
          </a:p>
        </p:txBody>
      </p:sp>
      <p:sp>
        <p:nvSpPr>
          <p:cNvPr id="180" name="Google Shape;180;p30"/>
          <p:cNvSpPr txBox="1"/>
          <p:nvPr>
            <p:ph idx="1" type="body"/>
          </p:nvPr>
        </p:nvSpPr>
        <p:spPr>
          <a:xfrm>
            <a:off x="311700" y="1152475"/>
            <a:ext cx="8520600" cy="38985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t/>
            </a:r>
            <a:endParaRPr/>
          </a:p>
        </p:txBody>
      </p:sp>
      <p:pic>
        <p:nvPicPr>
          <p:cNvPr id="181" name="Google Shape;181;p30"/>
          <p:cNvPicPr preferRelativeResize="0"/>
          <p:nvPr/>
        </p:nvPicPr>
        <p:blipFill>
          <a:blip r:embed="rId3">
            <a:alphaModFix/>
          </a:blip>
          <a:stretch>
            <a:fillRect/>
          </a:stretch>
        </p:blipFill>
        <p:spPr>
          <a:xfrm>
            <a:off x="384725" y="1192738"/>
            <a:ext cx="6076950" cy="34194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85" name="Shape 185"/>
        <p:cNvGrpSpPr/>
        <p:nvPr/>
      </p:nvGrpSpPr>
      <p:grpSpPr>
        <a:xfrm>
          <a:off x="0" y="0"/>
          <a:ext cx="0" cy="0"/>
          <a:chOff x="0" y="0"/>
          <a:chExt cx="0" cy="0"/>
        </a:xfrm>
      </p:grpSpPr>
      <p:sp>
        <p:nvSpPr>
          <p:cNvPr id="186" name="Google Shape;186;p3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工作流</a:t>
            </a:r>
            <a:endParaRPr/>
          </a:p>
        </p:txBody>
      </p:sp>
      <p:sp>
        <p:nvSpPr>
          <p:cNvPr id="187" name="Google Shape;187;p3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我们使用</a:t>
            </a:r>
            <a:r>
              <a:rPr lang="en" u="sng">
                <a:solidFill>
                  <a:schemeClr val="hlink"/>
                </a:solidFill>
                <a:hlinkClick r:id="rId3"/>
              </a:rPr>
              <a:t>GitFlow</a:t>
            </a:r>
            <a:r>
              <a:rPr lang="en"/>
              <a:t>的修改版</a:t>
            </a:r>
            <a:endParaRPr/>
          </a:p>
          <a:p>
            <a:pPr indent="-317500" lvl="1" marL="914400" rtl="0" algn="l">
              <a:spcBef>
                <a:spcPts val="0"/>
              </a:spcBef>
              <a:spcAft>
                <a:spcPts val="0"/>
              </a:spcAft>
              <a:buSzPts val="1400"/>
              <a:buChar char="○"/>
            </a:pPr>
            <a:r>
              <a:rPr lang="en" u="sng">
                <a:solidFill>
                  <a:schemeClr val="hlink"/>
                </a:solidFill>
                <a:hlinkClick r:id="rId4"/>
              </a:rPr>
              <a:t>Garena Labs Git Guide</a:t>
            </a:r>
            <a:endParaRPr/>
          </a:p>
          <a:p>
            <a:pPr indent="-317500" lvl="1" marL="914400" rtl="0" algn="l">
              <a:spcBef>
                <a:spcPts val="0"/>
              </a:spcBef>
              <a:spcAft>
                <a:spcPts val="0"/>
              </a:spcAft>
              <a:buSzPts val="1400"/>
              <a:buChar char="○"/>
            </a:pPr>
            <a:r>
              <a:rPr lang="en" u="sng">
                <a:solidFill>
                  <a:schemeClr val="hlink"/>
                </a:solidFill>
                <a:hlinkClick r:id="rId5"/>
              </a:rPr>
              <a:t>Shopee Git Guide</a:t>
            </a:r>
            <a:endParaRPr/>
          </a:p>
          <a:p>
            <a:pPr indent="-317500" lvl="1" marL="914400" rtl="0" algn="l">
              <a:spcBef>
                <a:spcPts val="0"/>
              </a:spcBef>
              <a:spcAft>
                <a:spcPts val="0"/>
              </a:spcAft>
              <a:buSzPts val="1400"/>
              <a:buChar char="○"/>
            </a:pPr>
            <a:r>
              <a:rPr b="1" lang="en"/>
              <a:t>Shenzhen Git Flow</a:t>
            </a:r>
            <a:endParaRPr b="1"/>
          </a:p>
        </p:txBody>
      </p:sp>
      <p:pic>
        <p:nvPicPr>
          <p:cNvPr id="188" name="Google Shape;188;p31"/>
          <p:cNvPicPr preferRelativeResize="0"/>
          <p:nvPr/>
        </p:nvPicPr>
        <p:blipFill>
          <a:blip r:embed="rId6">
            <a:alphaModFix/>
          </a:blip>
          <a:stretch>
            <a:fillRect/>
          </a:stretch>
        </p:blipFill>
        <p:spPr>
          <a:xfrm>
            <a:off x="3955752" y="1211700"/>
            <a:ext cx="4596450" cy="32979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60" name="Shape 60"/>
        <p:cNvGrpSpPr/>
        <p:nvPr/>
      </p:nvGrpSpPr>
      <p:grpSpPr>
        <a:xfrm>
          <a:off x="0" y="0"/>
          <a:ext cx="0" cy="0"/>
          <a:chOff x="0" y="0"/>
          <a:chExt cx="0" cy="0"/>
        </a:xfrm>
      </p:grpSpPr>
      <p:sp>
        <p:nvSpPr>
          <p:cNvPr id="61" name="Google Shape;61;p14"/>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第一部分</a:t>
            </a:r>
            <a:endParaRPr/>
          </a:p>
        </p:txBody>
      </p:sp>
      <p:sp>
        <p:nvSpPr>
          <p:cNvPr id="62" name="Google Shape;62;p14"/>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当你</a:t>
            </a:r>
            <a:r>
              <a:rPr lang="en"/>
              <a:t>不需要和别人合作的时候</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92" name="Shape 192"/>
        <p:cNvGrpSpPr/>
        <p:nvPr/>
      </p:nvGrpSpPr>
      <p:grpSpPr>
        <a:xfrm>
          <a:off x="0" y="0"/>
          <a:ext cx="0" cy="0"/>
          <a:chOff x="0" y="0"/>
          <a:chExt cx="0" cy="0"/>
        </a:xfrm>
      </p:grpSpPr>
      <p:sp>
        <p:nvSpPr>
          <p:cNvPr id="193" name="Google Shape;193;p3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工作流（</a:t>
            </a:r>
            <a:r>
              <a:rPr lang="en"/>
              <a:t>深圳</a:t>
            </a:r>
            <a:r>
              <a:rPr lang="en"/>
              <a:t>）</a:t>
            </a:r>
            <a:endParaRPr/>
          </a:p>
        </p:txBody>
      </p:sp>
      <p:sp>
        <p:nvSpPr>
          <p:cNvPr id="194" name="Google Shape;194;p3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chemeClr val="lt2"/>
              </a:buClr>
              <a:buSzPts val="1800"/>
              <a:buFont typeface="Arial"/>
              <a:buChar char="●"/>
            </a:pPr>
            <a:r>
              <a:rPr lang="en"/>
              <a:t>git checkout feature</a:t>
            </a:r>
            <a:endParaRPr/>
          </a:p>
          <a:p>
            <a:pPr indent="-317500" lvl="1" marL="914400" marR="0" rtl="0" algn="l">
              <a:lnSpc>
                <a:spcPct val="115000"/>
              </a:lnSpc>
              <a:spcBef>
                <a:spcPts val="0"/>
              </a:spcBef>
              <a:spcAft>
                <a:spcPts val="0"/>
              </a:spcAft>
              <a:buSzPts val="1400"/>
              <a:buChar char="○"/>
            </a:pPr>
            <a:r>
              <a:rPr lang="en"/>
              <a:t>完成开发提交代码</a:t>
            </a:r>
            <a:endParaRPr/>
          </a:p>
          <a:p>
            <a:pPr indent="-342900" lvl="0" marL="457200" marR="0" rtl="0" algn="l">
              <a:lnSpc>
                <a:spcPct val="115000"/>
              </a:lnSpc>
              <a:spcBef>
                <a:spcPts val="0"/>
              </a:spcBef>
              <a:spcAft>
                <a:spcPts val="0"/>
              </a:spcAft>
              <a:buSzPts val="1800"/>
              <a:buChar char="●"/>
            </a:pPr>
            <a:r>
              <a:rPr lang="en"/>
              <a:t>git rebase release</a:t>
            </a:r>
            <a:endParaRPr/>
          </a:p>
          <a:p>
            <a:pPr indent="-342900" lvl="0" marL="457200" marR="0" rtl="0" algn="l">
              <a:lnSpc>
                <a:spcPct val="115000"/>
              </a:lnSpc>
              <a:spcBef>
                <a:spcPts val="0"/>
              </a:spcBef>
              <a:spcAft>
                <a:spcPts val="0"/>
              </a:spcAft>
              <a:buSzPts val="1800"/>
              <a:buChar char="●"/>
            </a:pPr>
            <a:r>
              <a:rPr lang="en"/>
              <a:t>git rebase master</a:t>
            </a:r>
            <a:endParaRPr/>
          </a:p>
          <a:p>
            <a:pPr indent="-317500" lvl="1" marL="914400" marR="0" rtl="0" algn="l">
              <a:lnSpc>
                <a:spcPct val="115000"/>
              </a:lnSpc>
              <a:spcBef>
                <a:spcPts val="0"/>
              </a:spcBef>
              <a:spcAft>
                <a:spcPts val="0"/>
              </a:spcAft>
              <a:buSzPts val="1400"/>
              <a:buChar char="○"/>
            </a:pPr>
            <a:r>
              <a:rPr lang="en"/>
              <a:t>git </a:t>
            </a:r>
            <a:r>
              <a:rPr lang="en" u="sng">
                <a:solidFill>
                  <a:schemeClr val="hlink"/>
                </a:solidFill>
                <a:hlinkClick r:id="rId3"/>
              </a:rPr>
              <a:t>rerere</a:t>
            </a:r>
            <a:r>
              <a:rPr lang="en"/>
              <a:t> </a:t>
            </a:r>
            <a:r>
              <a:rPr lang="en"/>
              <a:t>避免重复劳动</a:t>
            </a:r>
            <a:endParaRPr/>
          </a:p>
          <a:p>
            <a:pPr indent="-342900" lvl="0" marL="457200" marR="0" rtl="0" algn="l">
              <a:lnSpc>
                <a:spcPct val="115000"/>
              </a:lnSpc>
              <a:spcBef>
                <a:spcPts val="0"/>
              </a:spcBef>
              <a:spcAft>
                <a:spcPts val="0"/>
              </a:spcAft>
              <a:buSzPts val="1800"/>
              <a:buChar char="●"/>
            </a:pPr>
            <a:r>
              <a:rPr lang="en"/>
              <a:t>gitlab网站</a:t>
            </a:r>
            <a:endParaRPr/>
          </a:p>
          <a:p>
            <a:pPr indent="-317500" lvl="1" marL="914400" marR="0" rtl="0" algn="l">
              <a:lnSpc>
                <a:spcPct val="115000"/>
              </a:lnSpc>
              <a:spcBef>
                <a:spcPts val="0"/>
              </a:spcBef>
              <a:spcAft>
                <a:spcPts val="0"/>
              </a:spcAft>
              <a:buSzPts val="1400"/>
              <a:buChar char="○"/>
            </a:pPr>
            <a:r>
              <a:rPr lang="en"/>
              <a:t>Merge request</a:t>
            </a:r>
            <a:endParaRPr/>
          </a:p>
          <a:p>
            <a:pPr indent="-342900" lvl="0" marL="457200" marR="0" rtl="0" algn="l">
              <a:lnSpc>
                <a:spcPct val="115000"/>
              </a:lnSpc>
              <a:spcBef>
                <a:spcPts val="0"/>
              </a:spcBef>
              <a:spcAft>
                <a:spcPts val="0"/>
              </a:spcAft>
              <a:buSzPts val="1800"/>
              <a:buChar char="●"/>
            </a:pPr>
            <a:r>
              <a:rPr lang="en"/>
              <a:t>工作完成</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98" name="Shape 198"/>
        <p:cNvGrpSpPr/>
        <p:nvPr/>
      </p:nvGrpSpPr>
      <p:grpSpPr>
        <a:xfrm>
          <a:off x="0" y="0"/>
          <a:ext cx="0" cy="0"/>
          <a:chOff x="0" y="0"/>
          <a:chExt cx="0" cy="0"/>
        </a:xfrm>
      </p:grpSpPr>
      <p:sp>
        <p:nvSpPr>
          <p:cNvPr id="199" name="Google Shape;199;p3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Garena </a:t>
            </a:r>
            <a:r>
              <a:rPr lang="en"/>
              <a:t>Git</a:t>
            </a:r>
            <a:r>
              <a:rPr lang="en"/>
              <a:t>Lab（课后学习）</a:t>
            </a:r>
            <a:endParaRPr/>
          </a:p>
        </p:txBody>
      </p:sp>
      <p:sp>
        <p:nvSpPr>
          <p:cNvPr id="200" name="Google Shape;200;p3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u="sng">
                <a:solidFill>
                  <a:schemeClr val="hlink"/>
                </a:solidFill>
                <a:hlinkClick r:id="rId3"/>
              </a:rPr>
              <a:t>http://git.garena.com/</a:t>
            </a:r>
            <a:r>
              <a:rPr lang="en"/>
              <a:t> (Dev VPN)</a:t>
            </a:r>
            <a:endParaRPr/>
          </a:p>
          <a:p>
            <a:pPr indent="-342900" lvl="0" marL="457200" rtl="0" algn="l">
              <a:spcBef>
                <a:spcPts val="0"/>
              </a:spcBef>
              <a:spcAft>
                <a:spcPts val="0"/>
              </a:spcAft>
              <a:buSzPts val="1800"/>
              <a:buChar char="●"/>
            </a:pPr>
            <a:r>
              <a:rPr lang="en"/>
              <a:t>公司项目不可建在个人namespace下</a:t>
            </a:r>
            <a:endParaRPr/>
          </a:p>
          <a:p>
            <a:pPr indent="-317500" lvl="1" marL="914400" rtl="0" algn="l">
              <a:spcBef>
                <a:spcPts val="0"/>
              </a:spcBef>
              <a:spcAft>
                <a:spcPts val="0"/>
              </a:spcAft>
              <a:buSzPts val="1400"/>
              <a:buChar char="○"/>
            </a:pPr>
            <a:r>
              <a:rPr lang="en"/>
              <a:t>向开发组长申请建立项目</a:t>
            </a:r>
            <a:endParaRPr/>
          </a:p>
          <a:p>
            <a:pPr indent="-317500" lvl="1" marL="914400" rtl="0" algn="l">
              <a:spcBef>
                <a:spcPts val="0"/>
              </a:spcBef>
              <a:spcAft>
                <a:spcPts val="0"/>
              </a:spcAft>
              <a:buSzPts val="1400"/>
              <a:buChar char="○"/>
            </a:pPr>
            <a:r>
              <a:rPr lang="en"/>
              <a:t>使用SSH链接Clone项目</a:t>
            </a:r>
            <a:endParaRPr/>
          </a:p>
          <a:p>
            <a:pPr indent="-342900" lvl="0" marL="457200" rtl="0" algn="l">
              <a:spcBef>
                <a:spcPts val="0"/>
              </a:spcBef>
              <a:spcAft>
                <a:spcPts val="0"/>
              </a:spcAft>
              <a:buSzPts val="1800"/>
              <a:buChar char="●"/>
            </a:pPr>
            <a:r>
              <a:rPr lang="en"/>
              <a:t>Merge Request</a:t>
            </a:r>
            <a:endParaRPr/>
          </a:p>
          <a:p>
            <a:pPr indent="-317500" lvl="1" marL="914400" rtl="0" algn="l">
              <a:spcBef>
                <a:spcPts val="0"/>
              </a:spcBef>
              <a:spcAft>
                <a:spcPts val="0"/>
              </a:spcAft>
              <a:buSzPts val="1400"/>
              <a:buChar char="○"/>
            </a:pPr>
            <a:r>
              <a:rPr lang="en"/>
              <a:t>合并到主要分支必须通过Merge Request</a:t>
            </a:r>
            <a:endParaRPr/>
          </a:p>
          <a:p>
            <a:pPr indent="-317500" lvl="1" marL="914400" rtl="0" algn="l">
              <a:spcBef>
                <a:spcPts val="0"/>
              </a:spcBef>
              <a:spcAft>
                <a:spcPts val="0"/>
              </a:spcAft>
              <a:buSzPts val="1400"/>
              <a:buChar char="○"/>
            </a:pPr>
            <a:r>
              <a:rPr lang="en"/>
              <a:t>进行代码Review和评论</a:t>
            </a:r>
            <a:endParaRPr/>
          </a:p>
          <a:p>
            <a:pPr indent="-342900" lvl="0" marL="457200" rtl="0" algn="l">
              <a:spcBef>
                <a:spcPts val="0"/>
              </a:spcBef>
              <a:spcAft>
                <a:spcPts val="0"/>
              </a:spcAft>
              <a:buSzPts val="1800"/>
              <a:buChar char="●"/>
            </a:pPr>
            <a:r>
              <a:rPr lang="en"/>
              <a:t>提交规范</a:t>
            </a:r>
            <a:endParaRPr/>
          </a:p>
          <a:p>
            <a:pPr indent="-317500" lvl="1" marL="914400" rtl="0" algn="l">
              <a:spcBef>
                <a:spcPts val="0"/>
              </a:spcBef>
              <a:spcAft>
                <a:spcPts val="0"/>
              </a:spcAft>
              <a:buSzPts val="1400"/>
              <a:buChar char="○"/>
            </a:pPr>
            <a:r>
              <a:rPr lang="en" u="sng">
                <a:solidFill>
                  <a:schemeClr val="hlink"/>
                </a:solidFill>
                <a:hlinkClick r:id="rId4"/>
              </a:rPr>
              <a:t>https://git.garena.com/garenalabs/labs_dev/wikis/git_guide#feature-branch-name</a:t>
            </a:r>
            <a:r>
              <a:rPr lang="en">
                <a:solidFill>
                  <a:srgbClr val="ADADAD"/>
                </a:solidFill>
              </a:rPr>
              <a:t> </a:t>
            </a:r>
            <a:endParaRPr>
              <a:solidFill>
                <a:srgbClr val="ADADAD"/>
              </a:solidFill>
            </a:endParaRPr>
          </a:p>
          <a:p>
            <a:pPr indent="-317500" lvl="1" marL="914400" rtl="0" algn="l">
              <a:spcBef>
                <a:spcPts val="0"/>
              </a:spcBef>
              <a:spcAft>
                <a:spcPts val="0"/>
              </a:spcAft>
              <a:buClr>
                <a:srgbClr val="ADADAD"/>
              </a:buClr>
              <a:buSzPts val="1400"/>
              <a:buChar char="○"/>
            </a:pPr>
            <a:r>
              <a:rPr lang="en" u="sng">
                <a:solidFill>
                  <a:schemeClr val="hlink"/>
                </a:solidFill>
                <a:hlinkClick r:id="rId5"/>
              </a:rPr>
              <a:t>https://git.garena.com/garenalabs/labs_dev/wikis/git_guide#commit-message</a:t>
            </a:r>
            <a:r>
              <a:rPr lang="en">
                <a:solidFill>
                  <a:srgbClr val="ADADAD"/>
                </a:solidFill>
              </a:rPr>
              <a:t> </a:t>
            </a:r>
            <a:endParaRPr>
              <a:solidFill>
                <a:srgbClr val="ADADAD"/>
              </a:solidFill>
            </a:endParaRPr>
          </a:p>
        </p:txBody>
      </p:sp>
      <p:pic>
        <p:nvPicPr>
          <p:cNvPr id="201" name="Google Shape;201;p33"/>
          <p:cNvPicPr preferRelativeResize="0"/>
          <p:nvPr/>
        </p:nvPicPr>
        <p:blipFill>
          <a:blip r:embed="rId6">
            <a:alphaModFix/>
          </a:blip>
          <a:stretch>
            <a:fillRect/>
          </a:stretch>
        </p:blipFill>
        <p:spPr>
          <a:xfrm>
            <a:off x="4708725" y="842612"/>
            <a:ext cx="4162700" cy="3726274"/>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205" name="Shape 205"/>
        <p:cNvGrpSpPr/>
        <p:nvPr/>
      </p:nvGrpSpPr>
      <p:grpSpPr>
        <a:xfrm>
          <a:off x="0" y="0"/>
          <a:ext cx="0" cy="0"/>
          <a:chOff x="0" y="0"/>
          <a:chExt cx="0" cy="0"/>
        </a:xfrm>
      </p:grpSpPr>
      <p:sp>
        <p:nvSpPr>
          <p:cNvPr id="206" name="Google Shape;206;p34"/>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第二部分</a:t>
            </a:r>
            <a:endParaRPr/>
          </a:p>
        </p:txBody>
      </p:sp>
      <p:pic>
        <p:nvPicPr>
          <p:cNvPr id="207" name="Google Shape;207;p34"/>
          <p:cNvPicPr preferRelativeResize="0"/>
          <p:nvPr/>
        </p:nvPicPr>
        <p:blipFill>
          <a:blip r:embed="rId3">
            <a:alphaModFix/>
          </a:blip>
          <a:stretch>
            <a:fillRect/>
          </a:stretch>
        </p:blipFill>
        <p:spPr>
          <a:xfrm>
            <a:off x="2367643" y="0"/>
            <a:ext cx="4408715" cy="51435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66" name="Shape 66"/>
        <p:cNvGrpSpPr/>
        <p:nvPr/>
      </p:nvGrpSpPr>
      <p:grpSpPr>
        <a:xfrm>
          <a:off x="0" y="0"/>
          <a:ext cx="0" cy="0"/>
          <a:chOff x="0" y="0"/>
          <a:chExt cx="0" cy="0"/>
        </a:xfrm>
      </p:grpSpPr>
      <p:sp>
        <p:nvSpPr>
          <p:cNvPr id="67" name="Google Shape;67;p1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GIT原理</a:t>
            </a:r>
            <a:endParaRPr/>
          </a:p>
        </p:txBody>
      </p:sp>
      <p:sp>
        <p:nvSpPr>
          <p:cNvPr id="68" name="Google Shape;68;p1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一切都是HASH</a:t>
            </a:r>
            <a:endParaRPr sz="1800"/>
          </a:p>
          <a:p>
            <a:pPr indent="-342900" lvl="1" marL="914400" rtl="0" algn="l">
              <a:spcBef>
                <a:spcPts val="0"/>
              </a:spcBef>
              <a:spcAft>
                <a:spcPts val="0"/>
              </a:spcAft>
              <a:buSzPts val="1800"/>
              <a:buChar char="○"/>
            </a:pPr>
            <a:r>
              <a:rPr lang="en" sz="1800"/>
              <a:t>Hash是对diff的hash</a:t>
            </a:r>
            <a:endParaRPr sz="1800"/>
          </a:p>
          <a:p>
            <a:pPr indent="-342900" lvl="0" marL="457200" rtl="0" algn="l">
              <a:spcBef>
                <a:spcPts val="0"/>
              </a:spcBef>
              <a:spcAft>
                <a:spcPts val="0"/>
              </a:spcAft>
              <a:buSzPts val="1800"/>
              <a:buChar char="●"/>
            </a:pPr>
            <a:r>
              <a:rPr lang="en" sz="1800"/>
              <a:t>剩下的一切都是指针</a:t>
            </a:r>
            <a:endParaRPr sz="1800"/>
          </a:p>
          <a:p>
            <a:pPr indent="-342900" lvl="0" marL="457200" rtl="0" algn="l">
              <a:spcBef>
                <a:spcPts val="0"/>
              </a:spcBef>
              <a:spcAft>
                <a:spcPts val="0"/>
              </a:spcAft>
              <a:buClr>
                <a:srgbClr val="CC0000"/>
              </a:buClr>
              <a:buSzPts val="1800"/>
              <a:buChar char="●"/>
            </a:pPr>
            <a:r>
              <a:rPr b="1" lang="en" sz="1800">
                <a:solidFill>
                  <a:srgbClr val="CC0000"/>
                </a:solidFill>
              </a:rPr>
              <a:t>凡是SVN的概念都是“错”的</a:t>
            </a:r>
            <a:endParaRPr b="1" sz="1800">
              <a:solidFill>
                <a:srgbClr val="CC0000"/>
              </a:solidFill>
            </a:endParaRPr>
          </a:p>
          <a:p>
            <a:pPr indent="-342900" lvl="1" marL="914400" rtl="0" algn="l">
              <a:spcBef>
                <a:spcPts val="0"/>
              </a:spcBef>
              <a:spcAft>
                <a:spcPts val="0"/>
              </a:spcAft>
              <a:buSzPts val="1800"/>
              <a:buChar char="○"/>
            </a:pPr>
            <a:r>
              <a:rPr lang="en" sz="1800"/>
              <a:t>commit</a:t>
            </a:r>
            <a:endParaRPr sz="1800"/>
          </a:p>
          <a:p>
            <a:pPr indent="-342900" lvl="1" marL="914400" rtl="0" algn="l">
              <a:spcBef>
                <a:spcPts val="0"/>
              </a:spcBef>
              <a:spcAft>
                <a:spcPts val="0"/>
              </a:spcAft>
              <a:buSzPts val="1800"/>
              <a:buChar char="○"/>
            </a:pPr>
            <a:r>
              <a:rPr lang="en" sz="1800"/>
              <a:t>revert</a:t>
            </a:r>
            <a:endParaRPr sz="1800"/>
          </a:p>
          <a:p>
            <a:pPr indent="-342900" lvl="1" marL="914400" rtl="0" algn="l">
              <a:spcBef>
                <a:spcPts val="0"/>
              </a:spcBef>
              <a:spcAft>
                <a:spcPts val="0"/>
              </a:spcAft>
              <a:buSzPts val="1800"/>
              <a:buChar char="○"/>
            </a:pPr>
            <a:r>
              <a:rPr lang="en" sz="1800"/>
              <a:t>reset</a:t>
            </a:r>
            <a:endParaRPr sz="1800"/>
          </a:p>
          <a:p>
            <a:pPr indent="-342900" lvl="1" marL="914400" rtl="0" algn="l">
              <a:spcBef>
                <a:spcPts val="0"/>
              </a:spcBef>
              <a:spcAft>
                <a:spcPts val="0"/>
              </a:spcAft>
              <a:buSzPts val="1800"/>
              <a:buChar char="○"/>
            </a:pPr>
            <a:r>
              <a:rPr lang="en" sz="1800"/>
              <a:t>add</a:t>
            </a:r>
            <a:endParaRPr sz="1800"/>
          </a:p>
          <a:p>
            <a:pPr indent="-342900" lvl="1" marL="914400" rtl="0" algn="l">
              <a:spcBef>
                <a:spcPts val="0"/>
              </a:spcBef>
              <a:spcAft>
                <a:spcPts val="0"/>
              </a:spcAft>
              <a:buClr>
                <a:srgbClr val="FF0000"/>
              </a:buClr>
              <a:buSzPts val="1800"/>
              <a:buChar char="○"/>
            </a:pPr>
            <a:r>
              <a:rPr lang="en" sz="1800">
                <a:solidFill>
                  <a:srgbClr val="FF0000"/>
                </a:solidFill>
              </a:rPr>
              <a:t>checkout</a:t>
            </a:r>
            <a:endParaRPr sz="1800">
              <a:solidFill>
                <a:srgbClr val="FF0000"/>
              </a:solidFill>
            </a:endParaRPr>
          </a:p>
          <a:p>
            <a:pPr indent="-342900" lvl="1" marL="914400" rtl="0" algn="l">
              <a:spcBef>
                <a:spcPts val="0"/>
              </a:spcBef>
              <a:spcAft>
                <a:spcPts val="0"/>
              </a:spcAft>
              <a:buSzPts val="1800"/>
              <a:buChar char="○"/>
            </a:pPr>
            <a:r>
              <a:rPr lang="en" sz="1800"/>
              <a:t>其他的svn命令</a:t>
            </a:r>
            <a:endParaRPr sz="1800"/>
          </a:p>
        </p:txBody>
      </p:sp>
      <p:sp>
        <p:nvSpPr>
          <p:cNvPr id="69" name="Google Shape;69;p15"/>
          <p:cNvSpPr txBox="1"/>
          <p:nvPr/>
        </p:nvSpPr>
        <p:spPr>
          <a:xfrm>
            <a:off x="3924025" y="2175000"/>
            <a:ext cx="3779100" cy="214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3F3F3"/>
                </a:solidFill>
              </a:rPr>
              <a:t>Checkout</a:t>
            </a:r>
            <a:endParaRPr>
              <a:solidFill>
                <a:srgbClr val="F3F3F3"/>
              </a:solidFill>
            </a:endParaRPr>
          </a:p>
          <a:p>
            <a:pPr indent="0" lvl="0" marL="0" rtl="0" algn="l">
              <a:spcBef>
                <a:spcPts val="0"/>
              </a:spcBef>
              <a:spcAft>
                <a:spcPts val="0"/>
              </a:spcAft>
              <a:buNone/>
            </a:pPr>
            <a:r>
              <a:t/>
            </a:r>
            <a:endParaRPr>
              <a:solidFill>
                <a:srgbClr val="F3F3F3"/>
              </a:solidFill>
            </a:endParaRPr>
          </a:p>
          <a:p>
            <a:pPr indent="0" lvl="0" marL="0" rtl="0" algn="l">
              <a:spcBef>
                <a:spcPts val="0"/>
              </a:spcBef>
              <a:spcAft>
                <a:spcPts val="0"/>
              </a:spcAft>
              <a:buNone/>
            </a:pPr>
            <a:r>
              <a:rPr lang="en">
                <a:solidFill>
                  <a:srgbClr val="F3F3F3"/>
                </a:solidFill>
              </a:rPr>
              <a:t>SVN：下载代码啊</a:t>
            </a:r>
            <a:endParaRPr>
              <a:solidFill>
                <a:srgbClr val="F3F3F3"/>
              </a:solidFill>
            </a:endParaRPr>
          </a:p>
          <a:p>
            <a:pPr indent="0" lvl="0" marL="0" rtl="0" algn="l">
              <a:spcBef>
                <a:spcPts val="0"/>
              </a:spcBef>
              <a:spcAft>
                <a:spcPts val="0"/>
              </a:spcAft>
              <a:buNone/>
            </a:pPr>
            <a:r>
              <a:t/>
            </a:r>
            <a:endParaRPr>
              <a:solidFill>
                <a:srgbClr val="F3F3F3"/>
              </a:solidFill>
            </a:endParaRPr>
          </a:p>
          <a:p>
            <a:pPr indent="0" lvl="0" marL="0" rtl="0" algn="l">
              <a:spcBef>
                <a:spcPts val="0"/>
              </a:spcBef>
              <a:spcAft>
                <a:spcPts val="0"/>
              </a:spcAft>
              <a:buNone/>
            </a:pPr>
            <a:r>
              <a:rPr lang="en">
                <a:solidFill>
                  <a:srgbClr val="F3F3F3"/>
                </a:solidFill>
              </a:rPr>
              <a:t>GIT：</a:t>
            </a:r>
            <a:endParaRPr>
              <a:solidFill>
                <a:srgbClr val="F3F3F3"/>
              </a:solidFill>
            </a:endParaRPr>
          </a:p>
          <a:p>
            <a:pPr indent="-317500" lvl="0" marL="457200" rtl="0" algn="l">
              <a:spcBef>
                <a:spcPts val="0"/>
              </a:spcBef>
              <a:spcAft>
                <a:spcPts val="0"/>
              </a:spcAft>
              <a:buClr>
                <a:srgbClr val="F3F3F3"/>
              </a:buClr>
              <a:buSzPts val="1400"/>
              <a:buAutoNum type="arabicPeriod"/>
            </a:pPr>
            <a:r>
              <a:rPr lang="en">
                <a:solidFill>
                  <a:srgbClr val="F3F3F3"/>
                </a:solidFill>
              </a:rPr>
              <a:t>用来改变HEAD指针的</a:t>
            </a:r>
            <a:endParaRPr>
              <a:solidFill>
                <a:srgbClr val="F3F3F3"/>
              </a:solidFill>
            </a:endParaRPr>
          </a:p>
          <a:p>
            <a:pPr indent="-317500" lvl="0" marL="457200" rtl="0" algn="l">
              <a:spcBef>
                <a:spcPts val="0"/>
              </a:spcBef>
              <a:spcAft>
                <a:spcPts val="0"/>
              </a:spcAft>
              <a:buClr>
                <a:srgbClr val="F3F3F3"/>
              </a:buClr>
              <a:buSzPts val="1400"/>
              <a:buAutoNum type="arabicPeriod"/>
            </a:pPr>
            <a:r>
              <a:rPr lang="en">
                <a:solidFill>
                  <a:srgbClr val="F3F3F3"/>
                </a:solidFill>
              </a:rPr>
              <a:t>用来恢复某文件 （等于svn revert）</a:t>
            </a:r>
            <a:endParaRPr>
              <a:solidFill>
                <a:srgbClr val="F3F3F3"/>
              </a:solidFill>
            </a:endParaRPr>
          </a:p>
          <a:p>
            <a:pPr indent="-317500" lvl="0" marL="457200" rtl="0" algn="l">
              <a:spcBef>
                <a:spcPts val="0"/>
              </a:spcBef>
              <a:spcAft>
                <a:spcPts val="0"/>
              </a:spcAft>
              <a:buClr>
                <a:srgbClr val="F3F3F3"/>
              </a:buClr>
              <a:buSzPts val="1400"/>
              <a:buAutoNum type="arabicPeriod"/>
            </a:pPr>
            <a:r>
              <a:rPr lang="en">
                <a:solidFill>
                  <a:srgbClr val="F3F3F3"/>
                </a:solidFill>
              </a:rPr>
              <a:t>创建新分支 checkout -b</a:t>
            </a:r>
            <a:endParaRPr>
              <a:solidFill>
                <a:srgbClr val="F3F3F3"/>
              </a:solidFill>
            </a:endParaRPr>
          </a:p>
          <a:p>
            <a:pPr indent="-317500" lvl="0" marL="457200" rtl="0" algn="l">
              <a:spcBef>
                <a:spcPts val="0"/>
              </a:spcBef>
              <a:spcAft>
                <a:spcPts val="0"/>
              </a:spcAft>
              <a:buClr>
                <a:srgbClr val="F3F3F3"/>
              </a:buClr>
              <a:buSzPts val="1400"/>
              <a:buAutoNum type="arabicPeriod"/>
            </a:pPr>
            <a:r>
              <a:rPr lang="en">
                <a:solidFill>
                  <a:srgbClr val="F3F3F3"/>
                </a:solidFill>
              </a:rPr>
              <a:t>就是不下载代码</a:t>
            </a:r>
            <a:endParaRPr>
              <a:solidFill>
                <a:srgbClr val="F3F3F3"/>
              </a:solidFill>
            </a:endParaRPr>
          </a:p>
        </p:txBody>
      </p:sp>
      <p:pic>
        <p:nvPicPr>
          <p:cNvPr id="70" name="Google Shape;70;p15"/>
          <p:cNvPicPr preferRelativeResize="0"/>
          <p:nvPr/>
        </p:nvPicPr>
        <p:blipFill>
          <a:blip r:embed="rId3">
            <a:alphaModFix/>
          </a:blip>
          <a:stretch>
            <a:fillRect/>
          </a:stretch>
        </p:blipFill>
        <p:spPr>
          <a:xfrm>
            <a:off x="4010950" y="192625"/>
            <a:ext cx="4440324" cy="2865100"/>
          </a:xfrm>
          <a:prstGeom prst="rect">
            <a:avLst/>
          </a:prstGeom>
          <a:noFill/>
          <a:ln>
            <a:noFill/>
          </a:ln>
        </p:spPr>
      </p:pic>
      <p:pic>
        <p:nvPicPr>
          <p:cNvPr id="71" name="Google Shape;71;p15"/>
          <p:cNvPicPr preferRelativeResize="0"/>
          <p:nvPr/>
        </p:nvPicPr>
        <p:blipFill>
          <a:blip r:embed="rId4">
            <a:alphaModFix/>
          </a:blip>
          <a:stretch>
            <a:fillRect/>
          </a:stretch>
        </p:blipFill>
        <p:spPr>
          <a:xfrm>
            <a:off x="3924026" y="149596"/>
            <a:ext cx="5072199" cy="207215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9"/>
                                        </p:tgtEl>
                                        <p:attrNameLst>
                                          <p:attrName>style.visibility</p:attrName>
                                        </p:attrNameLst>
                                      </p:cBhvr>
                                      <p:to>
                                        <p:strVal val="visible"/>
                                      </p:to>
                                    </p:set>
                                    <p:animEffect filter="fade" transition="in">
                                      <p:cBhvr>
                                        <p:cTn dur="1000"/>
                                        <p:tgtEl>
                                          <p:spTgt spid="6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70"/>
                                        </p:tgtEl>
                                      </p:cBhvr>
                                    </p:animEffect>
                                    <p:set>
                                      <p:cBhvr>
                                        <p:cTn dur="1" fill="hold">
                                          <p:stCondLst>
                                            <p:cond delay="1000"/>
                                          </p:stCondLst>
                                        </p:cTn>
                                        <p:tgtEl>
                                          <p:spTgt spid="70"/>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1"/>
                                        </p:tgtEl>
                                        <p:attrNameLst>
                                          <p:attrName>style.visibility</p:attrName>
                                        </p:attrNameLst>
                                      </p:cBhvr>
                                      <p:to>
                                        <p:strVal val="visible"/>
                                      </p:to>
                                    </p:set>
                                    <p:animEffect filter="fade" transition="in">
                                      <p:cBhvr>
                                        <p:cTn dur="1000"/>
                                        <p:tgtEl>
                                          <p:spTgt spid="7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75" name="Shape 75"/>
        <p:cNvGrpSpPr/>
        <p:nvPr/>
      </p:nvGrpSpPr>
      <p:grpSpPr>
        <a:xfrm>
          <a:off x="0" y="0"/>
          <a:ext cx="0" cy="0"/>
          <a:chOff x="0" y="0"/>
          <a:chExt cx="0" cy="0"/>
        </a:xfrm>
      </p:grpSpPr>
      <p:sp>
        <p:nvSpPr>
          <p:cNvPr id="76" name="Google Shape;76;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客户端（也是服务端）</a:t>
            </a:r>
            <a:endParaRPr/>
          </a:p>
        </p:txBody>
      </p:sp>
      <p:sp>
        <p:nvSpPr>
          <p:cNvPr id="77" name="Google Shape;77;p16"/>
          <p:cNvSpPr txBox="1"/>
          <p:nvPr>
            <p:ph idx="1" type="body"/>
          </p:nvPr>
        </p:nvSpPr>
        <p:spPr>
          <a:xfrm>
            <a:off x="311700" y="1152475"/>
            <a:ext cx="8520600" cy="3659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Windows</a:t>
            </a:r>
            <a:endParaRPr/>
          </a:p>
          <a:p>
            <a:pPr indent="-317500" lvl="1" marL="914400" rtl="0" algn="l">
              <a:spcBef>
                <a:spcPts val="0"/>
              </a:spcBef>
              <a:spcAft>
                <a:spcPts val="0"/>
              </a:spcAft>
              <a:buSzPts val="1400"/>
              <a:buChar char="○"/>
            </a:pPr>
            <a:r>
              <a:rPr lang="en"/>
              <a:t>Git-scm (</a:t>
            </a:r>
            <a:r>
              <a:rPr lang="en"/>
              <a:t>即：命令行工具</a:t>
            </a:r>
            <a:r>
              <a:rPr lang="en"/>
              <a:t>)</a:t>
            </a:r>
            <a:endParaRPr/>
          </a:p>
          <a:p>
            <a:pPr indent="-317500" lvl="2" marL="1371600" rtl="0" algn="l">
              <a:spcBef>
                <a:spcPts val="0"/>
              </a:spcBef>
              <a:spcAft>
                <a:spcPts val="0"/>
              </a:spcAft>
              <a:buSzPts val="1400"/>
              <a:buChar char="■"/>
            </a:pPr>
            <a:r>
              <a:rPr lang="en"/>
              <a:t>G</a:t>
            </a:r>
            <a:r>
              <a:rPr lang="en"/>
              <a:t>it gui 用来做简单的提交（可选）</a:t>
            </a:r>
            <a:endParaRPr/>
          </a:p>
          <a:p>
            <a:pPr indent="-317500" lvl="1" marL="914400" rtl="0" algn="l">
              <a:spcBef>
                <a:spcPts val="0"/>
              </a:spcBef>
              <a:spcAft>
                <a:spcPts val="0"/>
              </a:spcAft>
              <a:buClr>
                <a:srgbClr val="FF0000"/>
              </a:buClr>
              <a:buSzPts val="1400"/>
              <a:buChar char="○"/>
            </a:pPr>
            <a:r>
              <a:rPr lang="en" strike="sngStrike">
                <a:solidFill>
                  <a:srgbClr val="FF0000"/>
                </a:solidFill>
              </a:rPr>
              <a:t>TortoiseGit</a:t>
            </a:r>
            <a:r>
              <a:rPr lang="en">
                <a:solidFill>
                  <a:srgbClr val="FF0000"/>
                </a:solidFill>
              </a:rPr>
              <a:t> （强烈</a:t>
            </a:r>
            <a:r>
              <a:rPr lang="en" sz="1800">
                <a:solidFill>
                  <a:srgbClr val="FF0000"/>
                </a:solidFill>
              </a:rPr>
              <a:t>不</a:t>
            </a:r>
            <a:r>
              <a:rPr lang="en">
                <a:solidFill>
                  <a:srgbClr val="FF0000"/>
                </a:solidFill>
              </a:rPr>
              <a:t>推荐）</a:t>
            </a:r>
            <a:endParaRPr>
              <a:solidFill>
                <a:srgbClr val="FF0000"/>
              </a:solidFill>
            </a:endParaRPr>
          </a:p>
          <a:p>
            <a:pPr indent="-342900" lvl="0" marL="457200" rtl="0" algn="l">
              <a:spcBef>
                <a:spcPts val="0"/>
              </a:spcBef>
              <a:spcAft>
                <a:spcPts val="0"/>
              </a:spcAft>
              <a:buSzPts val="1800"/>
              <a:buChar char="●"/>
            </a:pPr>
            <a:r>
              <a:rPr lang="en"/>
              <a:t>Mac/Linux</a:t>
            </a:r>
            <a:endParaRPr/>
          </a:p>
          <a:p>
            <a:pPr indent="-317500" lvl="1" marL="914400" rtl="0" algn="l">
              <a:spcBef>
                <a:spcPts val="0"/>
              </a:spcBef>
              <a:spcAft>
                <a:spcPts val="0"/>
              </a:spcAft>
              <a:buSzPts val="1400"/>
              <a:buChar char="○"/>
            </a:pPr>
            <a:r>
              <a:rPr lang="en"/>
              <a:t>git</a:t>
            </a:r>
            <a:endParaRPr/>
          </a:p>
          <a:p>
            <a:pPr indent="-317500" lvl="1" marL="914400" rtl="0" algn="l">
              <a:spcBef>
                <a:spcPts val="0"/>
              </a:spcBef>
              <a:spcAft>
                <a:spcPts val="0"/>
              </a:spcAft>
              <a:buSzPts val="1400"/>
              <a:buChar char="○"/>
            </a:pPr>
            <a:r>
              <a:rPr lang="en"/>
              <a:t>GUI （查看历史用）</a:t>
            </a:r>
            <a:endParaRPr/>
          </a:p>
          <a:p>
            <a:pPr indent="-317500" lvl="2" marL="1371600" rtl="0" algn="l">
              <a:spcBef>
                <a:spcPts val="0"/>
              </a:spcBef>
              <a:spcAft>
                <a:spcPts val="0"/>
              </a:spcAft>
              <a:buSzPts val="1400"/>
              <a:buChar char="■"/>
            </a:pPr>
            <a:r>
              <a:rPr lang="en"/>
              <a:t>Gitk</a:t>
            </a:r>
            <a:endParaRPr/>
          </a:p>
          <a:p>
            <a:pPr indent="-317500" lvl="2" marL="1371600" rtl="0" algn="l">
              <a:spcBef>
                <a:spcPts val="0"/>
              </a:spcBef>
              <a:spcAft>
                <a:spcPts val="0"/>
              </a:spcAft>
              <a:buSzPts val="1400"/>
              <a:buChar char="■"/>
            </a:pPr>
            <a:r>
              <a:rPr lang="en"/>
              <a:t>gitx</a:t>
            </a:r>
            <a:endParaRPr/>
          </a:p>
          <a:p>
            <a:pPr indent="-342900" lvl="0" marL="457200" marR="0" rtl="0" algn="l">
              <a:lnSpc>
                <a:spcPct val="115000"/>
              </a:lnSpc>
              <a:spcBef>
                <a:spcPts val="0"/>
              </a:spcBef>
              <a:spcAft>
                <a:spcPts val="0"/>
              </a:spcAft>
              <a:buSzPts val="1800"/>
              <a:buChar char="●"/>
            </a:pPr>
            <a:r>
              <a:rPr lang="en"/>
              <a:t>GITLAB.COM </a:t>
            </a:r>
            <a:endParaRPr/>
          </a:p>
          <a:p>
            <a:pPr indent="-317500" lvl="1" marL="914400" marR="0" rtl="0" algn="l">
              <a:lnSpc>
                <a:spcPct val="115000"/>
              </a:lnSpc>
              <a:spcBef>
                <a:spcPts val="0"/>
              </a:spcBef>
              <a:spcAft>
                <a:spcPts val="0"/>
              </a:spcAft>
              <a:buSzPts val="1400"/>
              <a:buChar char="○"/>
            </a:pPr>
            <a:r>
              <a:rPr lang="en"/>
              <a:t>Merge Request （使用gitlab的唯一理由）</a:t>
            </a:r>
            <a:endParaRPr/>
          </a:p>
          <a:p>
            <a:pPr indent="-317500" lvl="1" marL="914400" marR="0" rtl="0" algn="l">
              <a:lnSpc>
                <a:spcPct val="115000"/>
              </a:lnSpc>
              <a:spcBef>
                <a:spcPts val="0"/>
              </a:spcBef>
              <a:spcAft>
                <a:spcPts val="0"/>
              </a:spcAft>
              <a:buSzPts val="1400"/>
              <a:buChar char="○"/>
            </a:pPr>
            <a:r>
              <a:rPr lang="en"/>
              <a:t>Search （其实 git log -S／git grep／.... 用起来更爽, 速度居然还更快）</a:t>
            </a:r>
            <a:endParaRPr/>
          </a:p>
          <a:p>
            <a:pPr indent="-317500" lvl="2" marL="1371600" marR="0" rtl="0" algn="l">
              <a:lnSpc>
                <a:spcPct val="115000"/>
              </a:lnSpc>
              <a:spcBef>
                <a:spcPts val="0"/>
              </a:spcBef>
              <a:spcAft>
                <a:spcPts val="0"/>
              </a:spcAft>
              <a:buSzPts val="1400"/>
              <a:buChar char="■"/>
            </a:pPr>
            <a:r>
              <a:rPr lang="en"/>
              <a:t>所以建议提交记录全部英文（你想在shell里切换输入法么？UTF8 和GB2312搞一天么）</a:t>
            </a:r>
            <a:endParaRPr/>
          </a:p>
        </p:txBody>
      </p:sp>
      <p:sp>
        <p:nvSpPr>
          <p:cNvPr id="78" name="Google Shape;78;p16"/>
          <p:cNvSpPr txBox="1"/>
          <p:nvPr/>
        </p:nvSpPr>
        <p:spPr>
          <a:xfrm>
            <a:off x="4241225" y="534675"/>
            <a:ext cx="3017700" cy="112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F3F3F3"/>
                </a:solidFill>
              </a:rPr>
              <a:t>创建客户端是  git init</a:t>
            </a:r>
            <a:endParaRPr sz="1100">
              <a:solidFill>
                <a:srgbClr val="F3F3F3"/>
              </a:solidFill>
            </a:endParaRPr>
          </a:p>
          <a:p>
            <a:pPr indent="0" lvl="0" marL="0" rtl="0" algn="l">
              <a:spcBef>
                <a:spcPts val="0"/>
              </a:spcBef>
              <a:spcAft>
                <a:spcPts val="0"/>
              </a:spcAft>
              <a:buNone/>
            </a:pPr>
            <a:r>
              <a:t/>
            </a:r>
            <a:endParaRPr sz="1100">
              <a:solidFill>
                <a:srgbClr val="F3F3F3"/>
              </a:solidFill>
            </a:endParaRPr>
          </a:p>
          <a:p>
            <a:pPr indent="0" lvl="0" marL="0" rtl="0" algn="l">
              <a:spcBef>
                <a:spcPts val="0"/>
              </a:spcBef>
              <a:spcAft>
                <a:spcPts val="0"/>
              </a:spcAft>
              <a:buNone/>
            </a:pPr>
            <a:r>
              <a:rPr lang="en" sz="1100">
                <a:solidFill>
                  <a:srgbClr val="F3F3F3"/>
                </a:solidFill>
              </a:rPr>
              <a:t>创建服务端是  git init --bare</a:t>
            </a:r>
            <a:endParaRPr sz="1100">
              <a:solidFill>
                <a:srgbClr val="F3F3F3"/>
              </a:solidFill>
            </a:endParaRPr>
          </a:p>
          <a:p>
            <a:pPr indent="0" lvl="0" marL="0" rtl="0" algn="l">
              <a:spcBef>
                <a:spcPts val="0"/>
              </a:spcBef>
              <a:spcAft>
                <a:spcPts val="0"/>
              </a:spcAft>
              <a:buNone/>
            </a:pPr>
            <a:r>
              <a:rPr lang="en" sz="1100">
                <a:solidFill>
                  <a:srgbClr val="F3F3F3"/>
                </a:solidFill>
              </a:rPr>
              <a:t>加上 SSH 服务就是服务器啦</a:t>
            </a:r>
            <a:endParaRPr sz="1100">
              <a:solidFill>
                <a:srgbClr val="F3F3F3"/>
              </a:solidFill>
            </a:endParaRPr>
          </a:p>
        </p:txBody>
      </p:sp>
      <p:pic>
        <p:nvPicPr>
          <p:cNvPr id="79" name="Google Shape;79;p16"/>
          <p:cNvPicPr preferRelativeResize="0"/>
          <p:nvPr/>
        </p:nvPicPr>
        <p:blipFill>
          <a:blip r:embed="rId3">
            <a:alphaModFix/>
          </a:blip>
          <a:stretch>
            <a:fillRect/>
          </a:stretch>
        </p:blipFill>
        <p:spPr>
          <a:xfrm>
            <a:off x="4326174" y="69625"/>
            <a:ext cx="4756924" cy="37771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8"/>
                                        </p:tgtEl>
                                        <p:attrNameLst>
                                          <p:attrName>style.visibility</p:attrName>
                                        </p:attrNameLst>
                                      </p:cBhvr>
                                      <p:to>
                                        <p:strVal val="visible"/>
                                      </p:to>
                                    </p:set>
                                    <p:animEffect filter="fade" transition="in">
                                      <p:cBhvr>
                                        <p:cTn dur="1000"/>
                                        <p:tgtEl>
                                          <p:spTgt spid="7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9"/>
                                        </p:tgtEl>
                                        <p:attrNameLst>
                                          <p:attrName>style.visibility</p:attrName>
                                        </p:attrNameLst>
                                      </p:cBhvr>
                                      <p:to>
                                        <p:strVal val="visible"/>
                                      </p:to>
                                    </p:set>
                                    <p:animEffect filter="fade" transition="in">
                                      <p:cBhvr>
                                        <p:cTn dur="1000"/>
                                        <p:tgtEl>
                                          <p:spTgt spid="7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83" name="Shape 83"/>
        <p:cNvGrpSpPr/>
        <p:nvPr/>
      </p:nvGrpSpPr>
      <p:grpSpPr>
        <a:xfrm>
          <a:off x="0" y="0"/>
          <a:ext cx="0" cy="0"/>
          <a:chOff x="0" y="0"/>
          <a:chExt cx="0" cy="0"/>
        </a:xfrm>
      </p:grpSpPr>
      <p:sp>
        <p:nvSpPr>
          <p:cNvPr id="84" name="Google Shape;84;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基本概念</a:t>
            </a:r>
            <a:endParaRPr/>
          </a:p>
        </p:txBody>
      </p:sp>
      <p:sp>
        <p:nvSpPr>
          <p:cNvPr id="85" name="Google Shape;85;p17"/>
          <p:cNvSpPr txBox="1"/>
          <p:nvPr>
            <p:ph idx="1" type="body"/>
          </p:nvPr>
        </p:nvSpPr>
        <p:spPr>
          <a:xfrm>
            <a:off x="311700" y="1152475"/>
            <a:ext cx="8520600" cy="3960300"/>
          </a:xfrm>
          <a:prstGeom prst="rect">
            <a:avLst/>
          </a:prstGeom>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SzPts val="1800"/>
              <a:buChar char="●"/>
            </a:pPr>
            <a:r>
              <a:rPr lang="en"/>
              <a:t>HASH</a:t>
            </a:r>
            <a:endParaRPr/>
          </a:p>
          <a:p>
            <a:pPr indent="-317500" lvl="1" marL="914400" marR="0" rtl="0" algn="l">
              <a:lnSpc>
                <a:spcPct val="115000"/>
              </a:lnSpc>
              <a:spcBef>
                <a:spcPts val="0"/>
              </a:spcBef>
              <a:spcAft>
                <a:spcPts val="0"/>
              </a:spcAft>
              <a:buSzPts val="1400"/>
              <a:buChar char="○"/>
            </a:pPr>
            <a:r>
              <a:rPr lang="en"/>
              <a:t>DIFF</a:t>
            </a:r>
            <a:endParaRPr/>
          </a:p>
          <a:p>
            <a:pPr indent="-317500" lvl="2" marL="1371600" marR="0" rtl="0" algn="l">
              <a:lnSpc>
                <a:spcPct val="115000"/>
              </a:lnSpc>
              <a:spcBef>
                <a:spcPts val="0"/>
              </a:spcBef>
              <a:spcAft>
                <a:spcPts val="0"/>
              </a:spcAft>
              <a:buSzPts val="1400"/>
              <a:buChar char="■"/>
            </a:pPr>
            <a:r>
              <a:rPr lang="en"/>
              <a:t>Commit</a:t>
            </a:r>
            <a:endParaRPr/>
          </a:p>
          <a:p>
            <a:pPr indent="-317500" lvl="3" marL="1828800" marR="0" rtl="0" algn="l">
              <a:lnSpc>
                <a:spcPct val="115000"/>
              </a:lnSpc>
              <a:spcBef>
                <a:spcPts val="0"/>
              </a:spcBef>
              <a:spcAft>
                <a:spcPts val="0"/>
              </a:spcAft>
              <a:buSzPts val="1400"/>
              <a:buChar char="●"/>
            </a:pPr>
            <a:r>
              <a:rPr lang="en"/>
              <a:t>第一次提交没有直接祖先</a:t>
            </a:r>
            <a:endParaRPr/>
          </a:p>
          <a:p>
            <a:pPr indent="-317500" lvl="3" marL="1828800" marR="0" rtl="0" algn="l">
              <a:lnSpc>
                <a:spcPct val="115000"/>
              </a:lnSpc>
              <a:spcBef>
                <a:spcPts val="0"/>
              </a:spcBef>
              <a:spcAft>
                <a:spcPts val="0"/>
              </a:spcAft>
              <a:buSzPts val="1400"/>
              <a:buChar char="●"/>
            </a:pPr>
            <a:r>
              <a:rPr lang="en"/>
              <a:t>普通提交有一个祖先</a:t>
            </a:r>
            <a:endParaRPr/>
          </a:p>
          <a:p>
            <a:pPr indent="-317500" lvl="3" marL="1828800" marR="0" rtl="0" algn="l">
              <a:lnSpc>
                <a:spcPct val="115000"/>
              </a:lnSpc>
              <a:spcBef>
                <a:spcPts val="0"/>
              </a:spcBef>
              <a:spcAft>
                <a:spcPts val="0"/>
              </a:spcAft>
              <a:buSzPts val="1400"/>
              <a:buChar char="●"/>
            </a:pPr>
            <a:r>
              <a:rPr lang="en"/>
              <a:t>多个分支合并产生的提交有多个祖先</a:t>
            </a:r>
            <a:endParaRPr/>
          </a:p>
          <a:p>
            <a:pPr indent="-342900" lvl="0" marL="457200" marR="0" rtl="0" algn="l">
              <a:lnSpc>
                <a:spcPct val="115000"/>
              </a:lnSpc>
              <a:spcBef>
                <a:spcPts val="0"/>
              </a:spcBef>
              <a:spcAft>
                <a:spcPts val="0"/>
              </a:spcAft>
              <a:buSzPts val="1800"/>
              <a:buChar char="●"/>
            </a:pPr>
            <a:r>
              <a:rPr lang="en"/>
              <a:t>指针</a:t>
            </a:r>
            <a:endParaRPr/>
          </a:p>
          <a:p>
            <a:pPr indent="-317500" lvl="1" marL="914400" marR="0" rtl="0" algn="l">
              <a:lnSpc>
                <a:spcPct val="115000"/>
              </a:lnSpc>
              <a:spcBef>
                <a:spcPts val="0"/>
              </a:spcBef>
              <a:spcAft>
                <a:spcPts val="0"/>
              </a:spcAft>
              <a:buSzPts val="1400"/>
              <a:buChar char="○"/>
            </a:pPr>
            <a:r>
              <a:rPr lang="en"/>
              <a:t>当前工作指针 HEAD/ </a:t>
            </a:r>
            <a:r>
              <a:rPr lang="en" u="sng">
                <a:solidFill>
                  <a:schemeClr val="hlink"/>
                </a:solidFill>
                <a:hlinkClick r:id="rId3"/>
              </a:rPr>
              <a:t>detached HEAD</a:t>
            </a:r>
            <a:r>
              <a:rPr lang="en"/>
              <a:t> （不要怕！我来教你！）</a:t>
            </a:r>
            <a:endParaRPr/>
          </a:p>
          <a:p>
            <a:pPr indent="-317500" lvl="1" marL="914400" marR="0" rtl="0" algn="l">
              <a:lnSpc>
                <a:spcPct val="115000"/>
              </a:lnSpc>
              <a:spcBef>
                <a:spcPts val="0"/>
              </a:spcBef>
              <a:spcAft>
                <a:spcPts val="0"/>
              </a:spcAft>
              <a:buSzPts val="1400"/>
              <a:buChar char="○"/>
            </a:pPr>
            <a:r>
              <a:rPr lang="en"/>
              <a:t>分支（Branch）</a:t>
            </a:r>
            <a:endParaRPr/>
          </a:p>
          <a:p>
            <a:pPr indent="-317500" lvl="1" marL="914400" marR="0" rtl="0" algn="l">
              <a:lnSpc>
                <a:spcPct val="115000"/>
              </a:lnSpc>
              <a:spcBef>
                <a:spcPts val="0"/>
              </a:spcBef>
              <a:spcAft>
                <a:spcPts val="0"/>
              </a:spcAft>
              <a:buSzPts val="1400"/>
              <a:buChar char="○"/>
            </a:pPr>
            <a:r>
              <a:rPr lang="en"/>
              <a:t>指向一个提交的可变指针</a:t>
            </a:r>
            <a:endParaRPr/>
          </a:p>
          <a:p>
            <a:pPr indent="-317500" lvl="1" marL="914400" marR="0" rtl="0" algn="l">
              <a:lnSpc>
                <a:spcPct val="115000"/>
              </a:lnSpc>
              <a:spcBef>
                <a:spcPts val="0"/>
              </a:spcBef>
              <a:spcAft>
                <a:spcPts val="0"/>
              </a:spcAft>
              <a:buSzPts val="1400"/>
              <a:buChar char="○"/>
            </a:pPr>
            <a:r>
              <a:rPr lang="en"/>
              <a:t>标签（Tag）</a:t>
            </a:r>
            <a:endParaRPr/>
          </a:p>
          <a:p>
            <a:pPr indent="-317500" lvl="2" marL="1371600" marR="0" rtl="0" algn="l">
              <a:lnSpc>
                <a:spcPct val="115000"/>
              </a:lnSpc>
              <a:spcBef>
                <a:spcPts val="0"/>
              </a:spcBef>
              <a:spcAft>
                <a:spcPts val="0"/>
              </a:spcAft>
              <a:buSzPts val="1400"/>
              <a:buChar char="■"/>
            </a:pPr>
            <a:r>
              <a:rPr lang="en"/>
              <a:t>对哈希对命名</a:t>
            </a:r>
            <a:endParaRPr/>
          </a:p>
          <a:p>
            <a:pPr indent="-317500" lvl="1" marL="914400" marR="0" rtl="0" algn="l">
              <a:lnSpc>
                <a:spcPct val="115000"/>
              </a:lnSpc>
              <a:spcBef>
                <a:spcPts val="0"/>
              </a:spcBef>
              <a:spcAft>
                <a:spcPts val="0"/>
              </a:spcAft>
              <a:buSzPts val="1400"/>
              <a:buChar char="○"/>
            </a:pPr>
            <a:r>
              <a:rPr lang="en"/>
              <a:t>stash</a:t>
            </a:r>
            <a:endParaRPr/>
          </a:p>
          <a:p>
            <a:pPr indent="-317500" lvl="1" marL="914400" marR="0" rtl="0" algn="l">
              <a:lnSpc>
                <a:spcPct val="115000"/>
              </a:lnSpc>
              <a:spcBef>
                <a:spcPts val="0"/>
              </a:spcBef>
              <a:spcAft>
                <a:spcPts val="0"/>
              </a:spcAft>
              <a:buSzPts val="1400"/>
              <a:buChar char="○"/>
            </a:pPr>
            <a:r>
              <a:rPr lang="en"/>
              <a:t>reflog</a:t>
            </a:r>
            <a:endParaRPr/>
          </a:p>
          <a:p>
            <a:pPr indent="-317500" lvl="1" marL="914400" marR="0" rtl="0" algn="l">
              <a:lnSpc>
                <a:spcPct val="115000"/>
              </a:lnSpc>
              <a:spcBef>
                <a:spcPts val="0"/>
              </a:spcBef>
              <a:spcAft>
                <a:spcPts val="0"/>
              </a:spcAft>
              <a:buSzPts val="1400"/>
              <a:buChar char="○"/>
            </a:pPr>
            <a:r>
              <a:rPr lang="en"/>
              <a:t>指针运算： ****@{N} 和  ***^N （HEAD^1 master@{1} ….  ）</a:t>
            </a:r>
            <a:endParaRPr/>
          </a:p>
        </p:txBody>
      </p:sp>
      <p:sp>
        <p:nvSpPr>
          <p:cNvPr id="86" name="Google Shape;86;p17"/>
          <p:cNvSpPr txBox="1"/>
          <p:nvPr/>
        </p:nvSpPr>
        <p:spPr>
          <a:xfrm>
            <a:off x="3927225" y="3398425"/>
            <a:ext cx="1835400" cy="755700"/>
          </a:xfrm>
          <a:prstGeom prst="rect">
            <a:avLst/>
          </a:prstGeom>
          <a:solidFill>
            <a:srgbClr val="434343"/>
          </a:solidFill>
          <a:ln cap="flat" cmpd="sng" w="9525">
            <a:solidFill>
              <a:schemeClr val="accent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3F3F3"/>
                </a:solidFill>
              </a:rPr>
              <a:t>初学者最恐惧的提示符：不能提交不能合并代码全丢了&gt;_&lt;</a:t>
            </a:r>
            <a:endParaRPr>
              <a:solidFill>
                <a:srgbClr val="F3F3F3"/>
              </a:solidFill>
            </a:endParaRPr>
          </a:p>
        </p:txBody>
      </p:sp>
      <p:sp>
        <p:nvSpPr>
          <p:cNvPr id="87" name="Google Shape;87;p17"/>
          <p:cNvSpPr txBox="1"/>
          <p:nvPr/>
        </p:nvSpPr>
        <p:spPr>
          <a:xfrm>
            <a:off x="6316525" y="3452800"/>
            <a:ext cx="2628000" cy="159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3F3F3"/>
                </a:solidFill>
              </a:rPr>
              <a:t>原因：checkout </a:t>
            </a:r>
            <a:endParaRPr>
              <a:solidFill>
                <a:srgbClr val="F3F3F3"/>
              </a:solidFill>
            </a:endParaRPr>
          </a:p>
          <a:p>
            <a:pPr indent="0" lvl="0" marL="457200" rtl="0" algn="l">
              <a:spcBef>
                <a:spcPts val="0"/>
              </a:spcBef>
              <a:spcAft>
                <a:spcPts val="0"/>
              </a:spcAft>
              <a:buNone/>
            </a:pPr>
            <a:r>
              <a:rPr lang="en">
                <a:solidFill>
                  <a:srgbClr val="F3F3F3"/>
                </a:solidFill>
              </a:rPr>
              <a:t>不要reset --hard</a:t>
            </a:r>
            <a:endParaRPr>
              <a:solidFill>
                <a:srgbClr val="F3F3F3"/>
              </a:solidFill>
            </a:endParaRPr>
          </a:p>
          <a:p>
            <a:pPr indent="0" lvl="0" marL="457200" rtl="0" algn="l">
              <a:spcBef>
                <a:spcPts val="0"/>
              </a:spcBef>
              <a:spcAft>
                <a:spcPts val="0"/>
              </a:spcAft>
              <a:buNone/>
            </a:pPr>
            <a:r>
              <a:rPr lang="en">
                <a:solidFill>
                  <a:srgbClr val="F3F3F3"/>
                </a:solidFill>
              </a:rPr>
              <a:t>不要checkout HEAD</a:t>
            </a:r>
            <a:endParaRPr>
              <a:solidFill>
                <a:srgbClr val="F3F3F3"/>
              </a:solidFill>
            </a:endParaRPr>
          </a:p>
          <a:p>
            <a:pPr indent="0" lvl="0" marL="0" rtl="0" algn="l">
              <a:spcBef>
                <a:spcPts val="0"/>
              </a:spcBef>
              <a:spcAft>
                <a:spcPts val="0"/>
              </a:spcAft>
              <a:buNone/>
            </a:pPr>
            <a:r>
              <a:t/>
            </a:r>
            <a:endParaRPr>
              <a:solidFill>
                <a:srgbClr val="F3F3F3"/>
              </a:solidFill>
            </a:endParaRPr>
          </a:p>
          <a:p>
            <a:pPr indent="0" lvl="0" marL="0" rtl="0" algn="l">
              <a:spcBef>
                <a:spcPts val="0"/>
              </a:spcBef>
              <a:spcAft>
                <a:spcPts val="0"/>
              </a:spcAft>
              <a:buNone/>
            </a:pPr>
            <a:r>
              <a:rPr lang="en">
                <a:solidFill>
                  <a:srgbClr val="F3F3F3"/>
                </a:solidFill>
              </a:rPr>
              <a:t>应该checkout回去</a:t>
            </a:r>
            <a:endParaRPr>
              <a:solidFill>
                <a:srgbClr val="F3F3F3"/>
              </a:solidFill>
            </a:endParaRPr>
          </a:p>
          <a:p>
            <a:pPr indent="0" lvl="0" marL="457200" rtl="0" algn="l">
              <a:spcBef>
                <a:spcPts val="0"/>
              </a:spcBef>
              <a:spcAft>
                <a:spcPts val="0"/>
              </a:spcAft>
              <a:buNone/>
            </a:pPr>
            <a:r>
              <a:rPr lang="en">
                <a:solidFill>
                  <a:srgbClr val="F3F3F3"/>
                </a:solidFill>
              </a:rPr>
              <a:t>不记得分支了？</a:t>
            </a:r>
            <a:endParaRPr>
              <a:solidFill>
                <a:srgbClr val="F3F3F3"/>
              </a:solidFill>
            </a:endParaRPr>
          </a:p>
          <a:p>
            <a:pPr indent="0" lvl="0" marL="457200" rtl="0" algn="l">
              <a:spcBef>
                <a:spcPts val="0"/>
              </a:spcBef>
              <a:spcAft>
                <a:spcPts val="0"/>
              </a:spcAft>
              <a:buNone/>
            </a:pPr>
            <a:r>
              <a:rPr lang="en">
                <a:solidFill>
                  <a:srgbClr val="F3F3F3"/>
                </a:solidFill>
              </a:rPr>
              <a:t>那就 git reflog查查啊</a:t>
            </a:r>
            <a:endParaRPr>
              <a:solidFill>
                <a:srgbClr val="F3F3F3"/>
              </a:solidFill>
            </a:endParaRPr>
          </a:p>
        </p:txBody>
      </p:sp>
      <p:pic>
        <p:nvPicPr>
          <p:cNvPr id="88" name="Google Shape;88;p17"/>
          <p:cNvPicPr preferRelativeResize="0"/>
          <p:nvPr/>
        </p:nvPicPr>
        <p:blipFill>
          <a:blip r:embed="rId4">
            <a:alphaModFix/>
          </a:blip>
          <a:stretch>
            <a:fillRect/>
          </a:stretch>
        </p:blipFill>
        <p:spPr>
          <a:xfrm>
            <a:off x="4418547" y="340872"/>
            <a:ext cx="4475976" cy="21255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6"/>
                                        </p:tgtEl>
                                        <p:attrNameLst>
                                          <p:attrName>style.visibility</p:attrName>
                                        </p:attrNameLst>
                                      </p:cBhvr>
                                      <p:to>
                                        <p:strVal val="visible"/>
                                      </p:to>
                                    </p:set>
                                    <p:animEffect filter="fade" transition="in">
                                      <p:cBhvr>
                                        <p:cTn dur="1000"/>
                                        <p:tgtEl>
                                          <p:spTgt spid="8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7"/>
                                        </p:tgtEl>
                                        <p:attrNameLst>
                                          <p:attrName>style.visibility</p:attrName>
                                        </p:attrNameLst>
                                      </p:cBhvr>
                                      <p:to>
                                        <p:strVal val="visible"/>
                                      </p:to>
                                    </p:set>
                                    <p:animEffect filter="fade" transition="in">
                                      <p:cBhvr>
                                        <p:cTn dur="1000"/>
                                        <p:tgtEl>
                                          <p:spTgt spid="87"/>
                                        </p:tgtEl>
                                      </p:cBhvr>
                                    </p:animEffect>
                                  </p:childTnLst>
                                </p:cTn>
                              </p:par>
                              <p:par>
                                <p:cTn fill="hold" nodeType="withEffect" presetClass="entr" presetID="10" presetSubtype="0">
                                  <p:stCondLst>
                                    <p:cond delay="0"/>
                                  </p:stCondLst>
                                  <p:childTnLst>
                                    <p:set>
                                      <p:cBhvr>
                                        <p:cTn dur="1" fill="hold">
                                          <p:stCondLst>
                                            <p:cond delay="0"/>
                                          </p:stCondLst>
                                        </p:cTn>
                                        <p:tgtEl>
                                          <p:spTgt spid="88"/>
                                        </p:tgtEl>
                                        <p:attrNameLst>
                                          <p:attrName>style.visibility</p:attrName>
                                        </p:attrNameLst>
                                      </p:cBhvr>
                                      <p:to>
                                        <p:strVal val="visible"/>
                                      </p:to>
                                    </p:set>
                                    <p:animEffect filter="fade" transition="in">
                                      <p:cBhvr>
                                        <p:cTn dur="1000"/>
                                        <p:tgtEl>
                                          <p:spTgt spid="8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92" name="Shape 92"/>
        <p:cNvGrpSpPr/>
        <p:nvPr/>
      </p:nvGrpSpPr>
      <p:grpSpPr>
        <a:xfrm>
          <a:off x="0" y="0"/>
          <a:ext cx="0" cy="0"/>
          <a:chOff x="0" y="0"/>
          <a:chExt cx="0" cy="0"/>
        </a:xfrm>
      </p:grpSpPr>
      <p:sp>
        <p:nvSpPr>
          <p:cNvPr id="93" name="Google Shape;93;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基本概念考试 CURD</a:t>
            </a:r>
            <a:endParaRPr/>
          </a:p>
        </p:txBody>
      </p:sp>
      <p:sp>
        <p:nvSpPr>
          <p:cNvPr id="94" name="Google Shape;94;p18"/>
          <p:cNvSpPr txBox="1"/>
          <p:nvPr>
            <p:ph idx="1" type="body"/>
          </p:nvPr>
        </p:nvSpPr>
        <p:spPr>
          <a:xfrm>
            <a:off x="311700" y="971625"/>
            <a:ext cx="8520600" cy="4141200"/>
          </a:xfrm>
          <a:prstGeom prst="rect">
            <a:avLst/>
          </a:prstGeom>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SzPts val="1800"/>
              <a:buChar char="●"/>
            </a:pPr>
            <a:r>
              <a:rPr lang="en"/>
              <a:t>HASH</a:t>
            </a:r>
            <a:endParaRPr/>
          </a:p>
          <a:p>
            <a:pPr indent="-317500" lvl="1" marL="914400" marR="0" rtl="0" algn="l">
              <a:lnSpc>
                <a:spcPct val="115000"/>
              </a:lnSpc>
              <a:spcBef>
                <a:spcPts val="0"/>
              </a:spcBef>
              <a:spcAft>
                <a:spcPts val="0"/>
              </a:spcAft>
              <a:buSzPts val="1400"/>
              <a:buChar char="○"/>
            </a:pPr>
            <a:r>
              <a:rPr lang="en"/>
              <a:t>增 add-&gt;add-&gt;commit</a:t>
            </a:r>
            <a:endParaRPr/>
          </a:p>
          <a:p>
            <a:pPr indent="-317500" lvl="1" marL="914400" marR="0" rtl="0" algn="l">
              <a:lnSpc>
                <a:spcPct val="115000"/>
              </a:lnSpc>
              <a:spcBef>
                <a:spcPts val="0"/>
              </a:spcBef>
              <a:spcAft>
                <a:spcPts val="0"/>
              </a:spcAft>
              <a:buSzPts val="1400"/>
              <a:buChar char="○"/>
            </a:pPr>
            <a:r>
              <a:rPr lang="en"/>
              <a:t>删 删不了，找孤儿哈希是reflog</a:t>
            </a:r>
            <a:endParaRPr/>
          </a:p>
          <a:p>
            <a:pPr indent="-317500" lvl="1" marL="914400" marR="0" rtl="0" algn="l">
              <a:lnSpc>
                <a:spcPct val="115000"/>
              </a:lnSpc>
              <a:spcBef>
                <a:spcPts val="0"/>
              </a:spcBef>
              <a:spcAft>
                <a:spcPts val="0"/>
              </a:spcAft>
              <a:buSzPts val="1400"/>
              <a:buChar char="○"/>
            </a:pPr>
            <a:r>
              <a:rPr lang="en"/>
              <a:t>改 reset 然后 commit （rebase）</a:t>
            </a:r>
            <a:endParaRPr/>
          </a:p>
          <a:p>
            <a:pPr indent="-317500" lvl="1" marL="914400" marR="0" rtl="0" algn="l">
              <a:lnSpc>
                <a:spcPct val="115000"/>
              </a:lnSpc>
              <a:spcBef>
                <a:spcPts val="0"/>
              </a:spcBef>
              <a:spcAft>
                <a:spcPts val="0"/>
              </a:spcAft>
              <a:buSzPts val="1400"/>
              <a:buChar char="○"/>
            </a:pPr>
            <a:r>
              <a:rPr lang="en"/>
              <a:t>查 </a:t>
            </a:r>
            <a:endParaRPr/>
          </a:p>
          <a:p>
            <a:pPr indent="-317500" lvl="2" marL="1371600" marR="0" rtl="0" algn="l">
              <a:lnSpc>
                <a:spcPct val="115000"/>
              </a:lnSpc>
              <a:spcBef>
                <a:spcPts val="0"/>
              </a:spcBef>
              <a:spcAft>
                <a:spcPts val="0"/>
              </a:spcAft>
              <a:buSzPts val="1400"/>
              <a:buChar char="■"/>
            </a:pPr>
            <a:r>
              <a:rPr lang="en"/>
              <a:t>rev-parse（指针到hash）</a:t>
            </a:r>
            <a:endParaRPr/>
          </a:p>
          <a:p>
            <a:pPr indent="-317500" lvl="2" marL="1371600" marR="0" rtl="0" algn="l">
              <a:lnSpc>
                <a:spcPct val="115000"/>
              </a:lnSpc>
              <a:spcBef>
                <a:spcPts val="0"/>
              </a:spcBef>
              <a:spcAft>
                <a:spcPts val="0"/>
              </a:spcAft>
              <a:buSzPts val="1400"/>
              <a:buChar char="■"/>
            </a:pPr>
            <a:r>
              <a:rPr lang="en"/>
              <a:t>show 查看hash内容</a:t>
            </a:r>
            <a:endParaRPr/>
          </a:p>
          <a:p>
            <a:pPr indent="-342900" lvl="0" marL="457200" marR="0" rtl="0" algn="l">
              <a:lnSpc>
                <a:spcPct val="115000"/>
              </a:lnSpc>
              <a:spcBef>
                <a:spcPts val="0"/>
              </a:spcBef>
              <a:spcAft>
                <a:spcPts val="0"/>
              </a:spcAft>
              <a:buSzPts val="1800"/>
              <a:buChar char="●"/>
            </a:pPr>
            <a:r>
              <a:rPr lang="en"/>
              <a:t>指针</a:t>
            </a:r>
            <a:endParaRPr/>
          </a:p>
          <a:p>
            <a:pPr indent="-317500" lvl="1" marL="914400" marR="0" rtl="0" algn="l">
              <a:lnSpc>
                <a:spcPct val="115000"/>
              </a:lnSpc>
              <a:spcBef>
                <a:spcPts val="0"/>
              </a:spcBef>
              <a:spcAft>
                <a:spcPts val="0"/>
              </a:spcAft>
              <a:buSzPts val="1400"/>
              <a:buChar char="○"/>
            </a:pPr>
            <a:r>
              <a:rPr lang="en"/>
              <a:t>增  checkout -b 开分支 （stash）</a:t>
            </a:r>
            <a:endParaRPr/>
          </a:p>
          <a:p>
            <a:pPr indent="-317500" lvl="1" marL="914400" marR="0" rtl="0" algn="l">
              <a:lnSpc>
                <a:spcPct val="115000"/>
              </a:lnSpc>
              <a:spcBef>
                <a:spcPts val="0"/>
              </a:spcBef>
              <a:spcAft>
                <a:spcPts val="0"/>
              </a:spcAft>
              <a:buSzPts val="1400"/>
              <a:buChar char="○"/>
            </a:pPr>
            <a:r>
              <a:rPr lang="en"/>
              <a:t>删 branch -D 删分支 （stash pop）</a:t>
            </a:r>
            <a:endParaRPr/>
          </a:p>
          <a:p>
            <a:pPr indent="-317500" lvl="1" marL="914400" rtl="0" algn="l">
              <a:spcBef>
                <a:spcPts val="0"/>
              </a:spcBef>
              <a:spcAft>
                <a:spcPts val="0"/>
              </a:spcAft>
              <a:buSzPts val="1400"/>
              <a:buChar char="○"/>
            </a:pPr>
            <a:r>
              <a:rPr lang="en"/>
              <a:t>改 （改变历史就是改变未来）reset/rebase  与 checkout</a:t>
            </a:r>
            <a:endParaRPr/>
          </a:p>
          <a:p>
            <a:pPr indent="-317500" lvl="1" marL="914400" rtl="0" algn="l">
              <a:spcBef>
                <a:spcPts val="0"/>
              </a:spcBef>
              <a:spcAft>
                <a:spcPts val="0"/>
              </a:spcAft>
              <a:buSzPts val="1400"/>
              <a:buChar char="○"/>
            </a:pPr>
            <a:r>
              <a:rPr lang="en"/>
              <a:t>查 log = list </a:t>
            </a:r>
            <a:endParaRPr/>
          </a:p>
          <a:p>
            <a:pPr indent="-317500" lvl="2" marL="1371600" marR="0" rtl="0" algn="l">
              <a:lnSpc>
                <a:spcPct val="115000"/>
              </a:lnSpc>
              <a:spcBef>
                <a:spcPts val="0"/>
              </a:spcBef>
              <a:spcAft>
                <a:spcPts val="0"/>
              </a:spcAft>
              <a:buSzPts val="1400"/>
              <a:buChar char="■"/>
            </a:pPr>
            <a:r>
              <a:rPr lang="en"/>
              <a:t>****@{N}</a:t>
            </a:r>
            <a:endParaRPr/>
          </a:p>
          <a:p>
            <a:pPr indent="-317500" lvl="2" marL="1371600" marR="0" rtl="0" algn="l">
              <a:lnSpc>
                <a:spcPct val="115000"/>
              </a:lnSpc>
              <a:spcBef>
                <a:spcPts val="0"/>
              </a:spcBef>
              <a:spcAft>
                <a:spcPts val="0"/>
              </a:spcAft>
              <a:buSzPts val="1400"/>
              <a:buChar char="■"/>
            </a:pPr>
            <a:r>
              <a:rPr lang="en"/>
              <a:t>***^N</a:t>
            </a:r>
            <a:endParaRPr/>
          </a:p>
          <a:p>
            <a:pPr indent="-317500" lvl="2" marL="1371600" marR="0" rtl="0" algn="l">
              <a:lnSpc>
                <a:spcPct val="115000"/>
              </a:lnSpc>
              <a:spcBef>
                <a:spcPts val="0"/>
              </a:spcBef>
              <a:spcAft>
                <a:spcPts val="0"/>
              </a:spcAft>
              <a:buSzPts val="1400"/>
              <a:buChar char="■"/>
            </a:pPr>
            <a:r>
              <a:rPr lang="en"/>
              <a:t>tag</a:t>
            </a:r>
            <a:endParaRPr/>
          </a:p>
        </p:txBody>
      </p:sp>
      <p:pic>
        <p:nvPicPr>
          <p:cNvPr id="95" name="Google Shape;95;p18"/>
          <p:cNvPicPr preferRelativeResize="0"/>
          <p:nvPr/>
        </p:nvPicPr>
        <p:blipFill>
          <a:blip r:embed="rId3">
            <a:alphaModFix/>
          </a:blip>
          <a:stretch>
            <a:fillRect/>
          </a:stretch>
        </p:blipFill>
        <p:spPr>
          <a:xfrm>
            <a:off x="4717045" y="738600"/>
            <a:ext cx="3787176" cy="28167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99" name="Shape 99"/>
        <p:cNvGrpSpPr/>
        <p:nvPr/>
      </p:nvGrpSpPr>
      <p:grpSpPr>
        <a:xfrm>
          <a:off x="0" y="0"/>
          <a:ext cx="0" cy="0"/>
          <a:chOff x="0" y="0"/>
          <a:chExt cx="0" cy="0"/>
        </a:xfrm>
      </p:grpSpPr>
      <p:sp>
        <p:nvSpPr>
          <p:cNvPr id="100" name="Google Shape;100;p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本地操作</a:t>
            </a:r>
            <a:endParaRPr/>
          </a:p>
        </p:txBody>
      </p:sp>
      <p:sp>
        <p:nvSpPr>
          <p:cNvPr id="101" name="Google Shape;101;p19"/>
          <p:cNvSpPr txBox="1"/>
          <p:nvPr>
            <p:ph idx="1" type="body"/>
          </p:nvPr>
        </p:nvSpPr>
        <p:spPr>
          <a:xfrm>
            <a:off x="311700" y="1152475"/>
            <a:ext cx="8520600" cy="3659400"/>
          </a:xfrm>
          <a:prstGeom prst="rect">
            <a:avLst/>
          </a:prstGeom>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SzPts val="1800"/>
              <a:buChar char="●"/>
            </a:pPr>
            <a:r>
              <a:rPr lang="en"/>
              <a:t>跟踪：add</a:t>
            </a:r>
            <a:endParaRPr/>
          </a:p>
          <a:p>
            <a:pPr indent="-317500" lvl="1" marL="914400" marR="0" rtl="0" algn="l">
              <a:lnSpc>
                <a:spcPct val="115000"/>
              </a:lnSpc>
              <a:spcBef>
                <a:spcPts val="0"/>
              </a:spcBef>
              <a:spcAft>
                <a:spcPts val="0"/>
              </a:spcAft>
              <a:buSzPts val="1400"/>
              <a:buChar char="○"/>
            </a:pPr>
            <a:r>
              <a:rPr lang="en"/>
              <a:t>忽略文件：.gitignore文件</a:t>
            </a:r>
            <a:endParaRPr/>
          </a:p>
          <a:p>
            <a:pPr indent="-342900" lvl="0" marL="457200" marR="0" rtl="0" algn="l">
              <a:lnSpc>
                <a:spcPct val="115000"/>
              </a:lnSpc>
              <a:spcBef>
                <a:spcPts val="0"/>
              </a:spcBef>
              <a:spcAft>
                <a:spcPts val="0"/>
              </a:spcAft>
              <a:buSzPts val="1800"/>
              <a:buChar char="●"/>
            </a:pPr>
            <a:r>
              <a:rPr lang="en"/>
              <a:t>修改</a:t>
            </a:r>
            <a:endParaRPr/>
          </a:p>
          <a:p>
            <a:pPr indent="-317500" lvl="1" marL="914400" marR="0" rtl="0" algn="l">
              <a:lnSpc>
                <a:spcPct val="115000"/>
              </a:lnSpc>
              <a:spcBef>
                <a:spcPts val="0"/>
              </a:spcBef>
              <a:spcAft>
                <a:spcPts val="0"/>
              </a:spcAft>
              <a:buSzPts val="1400"/>
              <a:buChar char="○"/>
            </a:pPr>
            <a:r>
              <a:rPr lang="en"/>
              <a:t>查看：diff</a:t>
            </a:r>
            <a:endParaRPr/>
          </a:p>
          <a:p>
            <a:pPr indent="-317500" lvl="1" marL="914400" marR="0" rtl="0" algn="l">
              <a:lnSpc>
                <a:spcPct val="115000"/>
              </a:lnSpc>
              <a:spcBef>
                <a:spcPts val="0"/>
              </a:spcBef>
              <a:spcAft>
                <a:spcPts val="0"/>
              </a:spcAft>
              <a:buSzPts val="1400"/>
              <a:buChar char="○"/>
            </a:pPr>
            <a:r>
              <a:rPr lang="en"/>
              <a:t>撤销：checkout</a:t>
            </a:r>
            <a:endParaRPr/>
          </a:p>
          <a:p>
            <a:pPr indent="-342900" lvl="0" marL="457200" marR="0" rtl="0" algn="l">
              <a:lnSpc>
                <a:spcPct val="115000"/>
              </a:lnSpc>
              <a:spcBef>
                <a:spcPts val="0"/>
              </a:spcBef>
              <a:spcAft>
                <a:spcPts val="0"/>
              </a:spcAft>
              <a:buSzPts val="1800"/>
              <a:buChar char="●"/>
            </a:pPr>
            <a:r>
              <a:rPr lang="en"/>
              <a:t>暂存：add</a:t>
            </a:r>
            <a:endParaRPr/>
          </a:p>
          <a:p>
            <a:pPr indent="-342900" lvl="0" marL="457200" marR="0" rtl="0" algn="l">
              <a:lnSpc>
                <a:spcPct val="115000"/>
              </a:lnSpc>
              <a:spcBef>
                <a:spcPts val="0"/>
              </a:spcBef>
              <a:spcAft>
                <a:spcPts val="0"/>
              </a:spcAft>
              <a:buSzPts val="1800"/>
              <a:buChar char="●"/>
            </a:pPr>
            <a:r>
              <a:rPr lang="en"/>
              <a:t>提交：commit</a:t>
            </a:r>
            <a:endParaRPr/>
          </a:p>
          <a:p>
            <a:pPr indent="-317500" lvl="2" marL="1371600" rtl="0" algn="l">
              <a:spcBef>
                <a:spcPts val="0"/>
              </a:spcBef>
              <a:spcAft>
                <a:spcPts val="0"/>
              </a:spcAft>
              <a:buSzPts val="1400"/>
              <a:buChar char="■"/>
            </a:pPr>
            <a:r>
              <a:rPr lang="en"/>
              <a:t>提交前总是查看修改的内容</a:t>
            </a:r>
            <a:endParaRPr/>
          </a:p>
          <a:p>
            <a:pPr indent="-317500" lvl="3" marL="1828800" rtl="0" algn="l">
              <a:spcBef>
                <a:spcPts val="0"/>
              </a:spcBef>
              <a:spcAft>
                <a:spcPts val="0"/>
              </a:spcAft>
              <a:buSzPts val="1400"/>
              <a:buChar char="●"/>
            </a:pPr>
            <a:r>
              <a:rPr lang="en"/>
              <a:t>可以用git gui（windows福利）</a:t>
            </a:r>
            <a:endParaRPr/>
          </a:p>
          <a:p>
            <a:pPr indent="-317500" lvl="3" marL="1828800" rtl="0" algn="l">
              <a:spcBef>
                <a:spcPts val="0"/>
              </a:spcBef>
              <a:spcAft>
                <a:spcPts val="0"/>
              </a:spcAft>
              <a:buSzPts val="1400"/>
              <a:buChar char="●"/>
            </a:pPr>
            <a:r>
              <a:rPr lang="en"/>
              <a:t>TAB自动补全*匹配符（*unix福利）</a:t>
            </a:r>
            <a:endParaRPr/>
          </a:p>
          <a:p>
            <a:pPr indent="-317500" lvl="2" marL="1371600" rtl="0" algn="l">
              <a:spcBef>
                <a:spcPts val="0"/>
              </a:spcBef>
              <a:spcAft>
                <a:spcPts val="0"/>
              </a:spcAft>
              <a:buSzPts val="1400"/>
              <a:buChar char="■"/>
            </a:pPr>
            <a:r>
              <a:rPr lang="en" strike="sngStrike"/>
              <a:t>自动暂存：-a(永远不要做)</a:t>
            </a:r>
            <a:endParaRPr strike="sngStrike"/>
          </a:p>
          <a:p>
            <a:pPr indent="-317500" lvl="2" marL="1371600" rtl="0" algn="l">
              <a:spcBef>
                <a:spcPts val="0"/>
              </a:spcBef>
              <a:spcAft>
                <a:spcPts val="0"/>
              </a:spcAft>
              <a:buSzPts val="1400"/>
              <a:buChar char="■"/>
            </a:pPr>
            <a:r>
              <a:rPr lang="en" strike="sngStrike"/>
              <a:t>修改上次提交：--amend （10%的情况）</a:t>
            </a:r>
            <a:endParaRPr strike="sngStrike"/>
          </a:p>
          <a:p>
            <a:pPr indent="-317500" lvl="3" marL="1828800" rtl="0" algn="l">
              <a:spcBef>
                <a:spcPts val="0"/>
              </a:spcBef>
              <a:spcAft>
                <a:spcPts val="0"/>
              </a:spcAft>
              <a:buSzPts val="1400"/>
              <a:buChar char="●"/>
            </a:pPr>
            <a:r>
              <a:rPr lang="en"/>
              <a:t>正确做法： git reset --soft HEAD^1</a:t>
            </a:r>
            <a:endParaRPr/>
          </a:p>
          <a:p>
            <a:pPr indent="0" lvl="0" marL="914400" rtl="0" algn="l">
              <a:spcBef>
                <a:spcPts val="1600"/>
              </a:spcBef>
              <a:spcAft>
                <a:spcPts val="0"/>
              </a:spcAft>
              <a:buNone/>
            </a:pPr>
            <a:r>
              <a:t/>
            </a:r>
            <a:endParaRPr/>
          </a:p>
          <a:p>
            <a:pPr indent="0" lvl="0" marL="91440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id="102" name="Google Shape;102;p19"/>
          <p:cNvPicPr preferRelativeResize="0"/>
          <p:nvPr/>
        </p:nvPicPr>
        <p:blipFill>
          <a:blip r:embed="rId3">
            <a:alphaModFix/>
          </a:blip>
          <a:stretch>
            <a:fillRect/>
          </a:stretch>
        </p:blipFill>
        <p:spPr>
          <a:xfrm>
            <a:off x="4879200" y="788250"/>
            <a:ext cx="4079700" cy="38591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06" name="Shape 106"/>
        <p:cNvGrpSpPr/>
        <p:nvPr/>
      </p:nvGrpSpPr>
      <p:grpSpPr>
        <a:xfrm>
          <a:off x="0" y="0"/>
          <a:ext cx="0" cy="0"/>
          <a:chOff x="0" y="0"/>
          <a:chExt cx="0" cy="0"/>
        </a:xfrm>
      </p:grpSpPr>
      <p:sp>
        <p:nvSpPr>
          <p:cNvPr id="107" name="Google Shape;107;p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远程仓库操作</a:t>
            </a:r>
            <a:endParaRPr/>
          </a:p>
        </p:txBody>
      </p:sp>
      <p:sp>
        <p:nvSpPr>
          <p:cNvPr id="108" name="Google Shape;108;p2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SzPts val="1800"/>
              <a:buChar char="●"/>
            </a:pPr>
            <a:r>
              <a:rPr lang="en"/>
              <a:t>r</a:t>
            </a:r>
            <a:r>
              <a:rPr lang="en"/>
              <a:t>emote add</a:t>
            </a:r>
            <a:endParaRPr/>
          </a:p>
          <a:p>
            <a:pPr indent="-342900" lvl="0" marL="457200" marR="0" rtl="0" algn="l">
              <a:lnSpc>
                <a:spcPct val="115000"/>
              </a:lnSpc>
              <a:spcBef>
                <a:spcPts val="0"/>
              </a:spcBef>
              <a:spcAft>
                <a:spcPts val="0"/>
              </a:spcAft>
              <a:buSzPts val="1800"/>
              <a:buChar char="●"/>
            </a:pPr>
            <a:r>
              <a:rPr lang="en"/>
              <a:t>pull = fetch 回车 merge --fast-forward 回车</a:t>
            </a:r>
            <a:endParaRPr/>
          </a:p>
          <a:p>
            <a:pPr indent="-342900" lvl="0" marL="457200" marR="0" rtl="0" algn="l">
              <a:lnSpc>
                <a:spcPct val="115000"/>
              </a:lnSpc>
              <a:spcBef>
                <a:spcPts val="0"/>
              </a:spcBef>
              <a:spcAft>
                <a:spcPts val="0"/>
              </a:spcAft>
              <a:buClr>
                <a:schemeClr val="lt2"/>
              </a:buClr>
              <a:buSzPts val="1800"/>
              <a:buFont typeface="Arial"/>
              <a:buChar char="●"/>
            </a:pPr>
            <a:r>
              <a:rPr lang="en"/>
              <a:t>push</a:t>
            </a:r>
            <a:endParaRPr/>
          </a:p>
          <a:p>
            <a:pPr indent="-317500" lvl="1" marL="914400" marR="0" rtl="0" algn="l">
              <a:lnSpc>
                <a:spcPct val="115000"/>
              </a:lnSpc>
              <a:spcBef>
                <a:spcPts val="0"/>
              </a:spcBef>
              <a:spcAft>
                <a:spcPts val="0"/>
              </a:spcAft>
              <a:buSzPts val="1400"/>
              <a:buChar char="○"/>
            </a:pPr>
            <a:r>
              <a:rPr lang="en"/>
              <a:t>push -f  </a:t>
            </a:r>
            <a:r>
              <a:rPr lang="en"/>
              <a:t>强行push</a:t>
            </a:r>
            <a:endParaRPr/>
          </a:p>
          <a:p>
            <a:pPr indent="-317500" lvl="1" marL="914400" marR="0" rtl="0" algn="l">
              <a:lnSpc>
                <a:spcPct val="115000"/>
              </a:lnSpc>
              <a:spcBef>
                <a:spcPts val="0"/>
              </a:spcBef>
              <a:spcAft>
                <a:spcPts val="0"/>
              </a:spcAft>
              <a:buSzPts val="1400"/>
              <a:buChar char="○"/>
            </a:pPr>
            <a:r>
              <a:rPr lang="en"/>
              <a:t>push :branch  </a:t>
            </a:r>
            <a:r>
              <a:rPr lang="en"/>
              <a:t>删除</a:t>
            </a:r>
            <a:endParaRPr/>
          </a:p>
          <a:p>
            <a:pPr indent="-342900" lvl="0" marL="457200" marR="0" rtl="0" algn="l">
              <a:lnSpc>
                <a:spcPct val="115000"/>
              </a:lnSpc>
              <a:spcBef>
                <a:spcPts val="0"/>
              </a:spcBef>
              <a:spcAft>
                <a:spcPts val="0"/>
              </a:spcAft>
              <a:buClr>
                <a:srgbClr val="EFEFEF"/>
              </a:buClr>
              <a:buSzPts val="1800"/>
              <a:buChar char="●"/>
            </a:pPr>
            <a:r>
              <a:rPr b="1" lang="en">
                <a:solidFill>
                  <a:srgbClr val="EFEFEF"/>
                </a:solidFill>
              </a:rPr>
              <a:t>远程操作</a:t>
            </a:r>
            <a:r>
              <a:rPr b="1" lang="en">
                <a:solidFill>
                  <a:srgbClr val="FF0000"/>
                </a:solidFill>
              </a:rPr>
              <a:t>只是</a:t>
            </a:r>
            <a:r>
              <a:rPr b="1" lang="en">
                <a:solidFill>
                  <a:srgbClr val="EFEFEF"/>
                </a:solidFill>
              </a:rPr>
              <a:t>双向同步</a:t>
            </a:r>
            <a:endParaRPr b="1">
              <a:solidFill>
                <a:srgbClr val="EFEFEF"/>
              </a:solidFill>
            </a:endParaRPr>
          </a:p>
          <a:p>
            <a:pPr indent="-317500" lvl="1" marL="914400" marR="0" rtl="0" algn="l">
              <a:lnSpc>
                <a:spcPct val="115000"/>
              </a:lnSpc>
              <a:spcBef>
                <a:spcPts val="0"/>
              </a:spcBef>
              <a:spcAft>
                <a:spcPts val="0"/>
              </a:spcAft>
              <a:buSzPts val="1400"/>
              <a:buChar char="○"/>
            </a:pPr>
            <a:r>
              <a:rPr lang="en"/>
              <a:t>没有COMMIT!</a:t>
            </a:r>
            <a:endParaRPr/>
          </a:p>
          <a:p>
            <a:pPr indent="-317500" lvl="1" marL="914400" marR="0" rtl="0" algn="l">
              <a:lnSpc>
                <a:spcPct val="115000"/>
              </a:lnSpc>
              <a:spcBef>
                <a:spcPts val="0"/>
              </a:spcBef>
              <a:spcAft>
                <a:spcPts val="0"/>
              </a:spcAft>
              <a:buClr>
                <a:srgbClr val="FF0000"/>
              </a:buClr>
              <a:buSzPts val="1400"/>
              <a:buChar char="○"/>
            </a:pPr>
            <a:r>
              <a:rPr lang="en">
                <a:solidFill>
                  <a:srgbClr val="FF0000"/>
                </a:solidFill>
              </a:rPr>
              <a:t>没有MERGE！</a:t>
            </a:r>
            <a:endParaRPr>
              <a:solidFill>
                <a:srgbClr val="FF0000"/>
              </a:solidFill>
            </a:endParaRPr>
          </a:p>
          <a:p>
            <a:pPr indent="-342900" lvl="0" marL="457200" marR="0" rtl="0" algn="l">
              <a:lnSpc>
                <a:spcPct val="115000"/>
              </a:lnSpc>
              <a:spcBef>
                <a:spcPts val="0"/>
              </a:spcBef>
              <a:spcAft>
                <a:spcPts val="0"/>
              </a:spcAft>
              <a:buClr>
                <a:srgbClr val="FF0000"/>
              </a:buClr>
              <a:buSzPts val="1800"/>
              <a:buChar char="●"/>
            </a:pPr>
            <a:r>
              <a:rPr lang="en">
                <a:solidFill>
                  <a:srgbClr val="FF0000"/>
                </a:solidFill>
              </a:rPr>
              <a:t>你看到的一切远程的记录都是你本地做的</a:t>
            </a:r>
            <a:endParaRPr>
              <a:solidFill>
                <a:srgbClr val="FF0000"/>
              </a:solidFill>
            </a:endParaRPr>
          </a:p>
          <a:p>
            <a:pPr indent="-317500" lvl="1" marL="914400" marR="0" rtl="0" algn="l">
              <a:lnSpc>
                <a:spcPct val="115000"/>
              </a:lnSpc>
              <a:spcBef>
                <a:spcPts val="0"/>
              </a:spcBef>
              <a:spcAft>
                <a:spcPts val="0"/>
              </a:spcAft>
              <a:buClr>
                <a:srgbClr val="FF0000"/>
              </a:buClr>
              <a:buSzPts val="1400"/>
              <a:buChar char="○"/>
            </a:pPr>
            <a:r>
              <a:rPr lang="en">
                <a:solidFill>
                  <a:srgbClr val="FF0000"/>
                </a:solidFill>
              </a:rPr>
              <a:t>或者是gitlab服务器的“本地”做的</a:t>
            </a:r>
            <a:endParaRPr>
              <a:solidFill>
                <a:srgbClr val="FF0000"/>
              </a:solidFill>
            </a:endParaRPr>
          </a:p>
          <a:p>
            <a:pPr indent="-317500" lvl="1" marL="914400" marR="0" rtl="0" algn="l">
              <a:lnSpc>
                <a:spcPct val="115000"/>
              </a:lnSpc>
              <a:spcBef>
                <a:spcPts val="0"/>
              </a:spcBef>
              <a:spcAft>
                <a:spcPts val="0"/>
              </a:spcAft>
              <a:buClr>
                <a:srgbClr val="FF0000"/>
              </a:buClr>
              <a:buSzPts val="1400"/>
              <a:buChar char="○"/>
            </a:pPr>
            <a:r>
              <a:rPr lang="en">
                <a:solidFill>
                  <a:srgbClr val="FF0000"/>
                </a:solidFill>
              </a:rPr>
              <a:t>为什么有的时候需要push -f</a:t>
            </a:r>
            <a:endParaRPr>
              <a:solidFill>
                <a:srgbClr val="FF0000"/>
              </a:solidFill>
            </a:endParaRPr>
          </a:p>
          <a:p>
            <a:pPr indent="-342900" lvl="0" marL="457200" marR="0" rtl="0" algn="l">
              <a:lnSpc>
                <a:spcPct val="115000"/>
              </a:lnSpc>
              <a:spcBef>
                <a:spcPts val="0"/>
              </a:spcBef>
              <a:spcAft>
                <a:spcPts val="0"/>
              </a:spcAft>
              <a:buClr>
                <a:srgbClr val="FF0000"/>
              </a:buClr>
              <a:buSzPts val="1800"/>
              <a:buChar char="●"/>
            </a:pPr>
            <a:r>
              <a:rPr lang="en">
                <a:solidFill>
                  <a:srgbClr val="FF0000"/>
                </a:solidFill>
              </a:rPr>
              <a:t>陷阱 master origin/master ssh://gitlab.com/master</a:t>
            </a:r>
            <a:endParaRPr>
              <a:solidFill>
                <a:srgbClr val="FF0000"/>
              </a:solidFill>
            </a:endParaRPr>
          </a:p>
        </p:txBody>
      </p:sp>
      <p:pic>
        <p:nvPicPr>
          <p:cNvPr id="109" name="Google Shape;109;p20"/>
          <p:cNvPicPr preferRelativeResize="0"/>
          <p:nvPr/>
        </p:nvPicPr>
        <p:blipFill>
          <a:blip r:embed="rId3">
            <a:alphaModFix/>
          </a:blip>
          <a:stretch>
            <a:fillRect/>
          </a:stretch>
        </p:blipFill>
        <p:spPr>
          <a:xfrm>
            <a:off x="5048450" y="1209725"/>
            <a:ext cx="4095550" cy="3074875"/>
          </a:xfrm>
          <a:prstGeom prst="rect">
            <a:avLst/>
          </a:prstGeom>
          <a:noFill/>
          <a:ln>
            <a:noFill/>
          </a:ln>
        </p:spPr>
      </p:pic>
      <p:sp>
        <p:nvSpPr>
          <p:cNvPr id="110" name="Google Shape;110;p20"/>
          <p:cNvSpPr/>
          <p:nvPr/>
        </p:nvSpPr>
        <p:spPr>
          <a:xfrm>
            <a:off x="7267050" y="1427300"/>
            <a:ext cx="539700" cy="26544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14" name="Shape 114"/>
        <p:cNvGrpSpPr/>
        <p:nvPr/>
      </p:nvGrpSpPr>
      <p:grpSpPr>
        <a:xfrm>
          <a:off x="0" y="0"/>
          <a:ext cx="0" cy="0"/>
          <a:chOff x="0" y="0"/>
          <a:chExt cx="0" cy="0"/>
        </a:xfrm>
      </p:grpSpPr>
      <p:sp>
        <p:nvSpPr>
          <p:cNvPr id="115" name="Google Shape;115;p21"/>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第二</a:t>
            </a:r>
            <a:r>
              <a:rPr lang="en"/>
              <a:t>部分</a:t>
            </a:r>
            <a:endParaRPr/>
          </a:p>
        </p:txBody>
      </p:sp>
      <p:sp>
        <p:nvSpPr>
          <p:cNvPr id="116" name="Google Shape;116;p21"/>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当你</a:t>
            </a:r>
            <a:r>
              <a:rPr lang="en"/>
              <a:t>需要和别人(或几天前的自己)合作的时候</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